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4" r:id="rId4"/>
    <p:sldId id="258" r:id="rId5"/>
    <p:sldId id="259" r:id="rId6"/>
    <p:sldId id="260" r:id="rId7"/>
    <p:sldId id="261" r:id="rId8"/>
    <p:sldId id="265" r:id="rId9"/>
    <p:sldId id="262" r:id="rId10"/>
    <p:sldId id="263" r:id="rId11"/>
  </p:sldIdLst>
  <p:sldSz cx="12192000" cy="6858000"/>
  <p:notesSz cx="6797675"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312F8BC-F444-486D-86E4-CD08D4A38DC9}" v="13" dt="2026-03-16T21:16:19.12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2218" autoAdjust="0"/>
  </p:normalViewPr>
  <p:slideViewPr>
    <p:cSldViewPr snapToGrid="0">
      <p:cViewPr varScale="1">
        <p:scale>
          <a:sx n="77" d="100"/>
          <a:sy n="77" d="100"/>
        </p:scale>
        <p:origin x="912"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EEC8E2C-D6A7-0FF8-936A-B1241C08401C}"/>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C9559520-B83E-5C42-BC62-A19A47A09AD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F321DCA4-231C-C87A-644A-7B572A4C88B0}"/>
              </a:ext>
            </a:extLst>
          </p:cNvPr>
          <p:cNvSpPr>
            <a:spLocks noGrp="1"/>
          </p:cNvSpPr>
          <p:nvPr>
            <p:ph type="dt" sz="half" idx="10"/>
          </p:nvPr>
        </p:nvSpPr>
        <p:spPr/>
        <p:txBody>
          <a:bodyPr/>
          <a:lstStyle/>
          <a:p>
            <a:fld id="{2B12D979-FB12-4A22-938D-90D07FC3E2D1}" type="datetimeFigureOut">
              <a:rPr lang="fr-FR" smtClean="0"/>
              <a:t>31/03/2026</a:t>
            </a:fld>
            <a:endParaRPr lang="fr-FR"/>
          </a:p>
        </p:txBody>
      </p:sp>
      <p:sp>
        <p:nvSpPr>
          <p:cNvPr id="5" name="Espace réservé du pied de page 4">
            <a:extLst>
              <a:ext uri="{FF2B5EF4-FFF2-40B4-BE49-F238E27FC236}">
                <a16:creationId xmlns:a16="http://schemas.microsoft.com/office/drawing/2014/main" id="{AD7B0B68-AC45-AD44-33E2-D601B6A5726C}"/>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FA877177-48FE-5AD7-E7C9-5C7523D90CF8}"/>
              </a:ext>
            </a:extLst>
          </p:cNvPr>
          <p:cNvSpPr>
            <a:spLocks noGrp="1"/>
          </p:cNvSpPr>
          <p:nvPr>
            <p:ph type="sldNum" sz="quarter" idx="12"/>
          </p:nvPr>
        </p:nvSpPr>
        <p:spPr/>
        <p:txBody>
          <a:bodyPr/>
          <a:lstStyle/>
          <a:p>
            <a:fld id="{8DEBF0A9-8C2B-48E2-BA98-2B0618421F35}" type="slidenum">
              <a:rPr lang="fr-FR" smtClean="0"/>
              <a:t>‹N°›</a:t>
            </a:fld>
            <a:endParaRPr lang="fr-FR"/>
          </a:p>
        </p:txBody>
      </p:sp>
    </p:spTree>
    <p:extLst>
      <p:ext uri="{BB962C8B-B14F-4D97-AF65-F5344CB8AC3E}">
        <p14:creationId xmlns:p14="http://schemas.microsoft.com/office/powerpoint/2010/main" val="25110452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9393ED3-06AE-D017-4E70-F762B3E38138}"/>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CC59B1C9-8D86-B5A4-FF65-DF12E69AF148}"/>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4C3AD880-20CA-DC25-00CB-842DD2F0AB06}"/>
              </a:ext>
            </a:extLst>
          </p:cNvPr>
          <p:cNvSpPr>
            <a:spLocks noGrp="1"/>
          </p:cNvSpPr>
          <p:nvPr>
            <p:ph type="dt" sz="half" idx="10"/>
          </p:nvPr>
        </p:nvSpPr>
        <p:spPr/>
        <p:txBody>
          <a:bodyPr/>
          <a:lstStyle/>
          <a:p>
            <a:fld id="{2B12D979-FB12-4A22-938D-90D07FC3E2D1}" type="datetimeFigureOut">
              <a:rPr lang="fr-FR" smtClean="0"/>
              <a:t>31/03/2026</a:t>
            </a:fld>
            <a:endParaRPr lang="fr-FR"/>
          </a:p>
        </p:txBody>
      </p:sp>
      <p:sp>
        <p:nvSpPr>
          <p:cNvPr id="5" name="Espace réservé du pied de page 4">
            <a:extLst>
              <a:ext uri="{FF2B5EF4-FFF2-40B4-BE49-F238E27FC236}">
                <a16:creationId xmlns:a16="http://schemas.microsoft.com/office/drawing/2014/main" id="{67BDCE5E-0055-E73D-F0CE-BD09E50FAD35}"/>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09137582-4B77-1B4D-17AF-43C3CD1DA90A}"/>
              </a:ext>
            </a:extLst>
          </p:cNvPr>
          <p:cNvSpPr>
            <a:spLocks noGrp="1"/>
          </p:cNvSpPr>
          <p:nvPr>
            <p:ph type="sldNum" sz="quarter" idx="12"/>
          </p:nvPr>
        </p:nvSpPr>
        <p:spPr/>
        <p:txBody>
          <a:bodyPr/>
          <a:lstStyle/>
          <a:p>
            <a:fld id="{8DEBF0A9-8C2B-48E2-BA98-2B0618421F35}" type="slidenum">
              <a:rPr lang="fr-FR" smtClean="0"/>
              <a:t>‹N°›</a:t>
            </a:fld>
            <a:endParaRPr lang="fr-FR"/>
          </a:p>
        </p:txBody>
      </p:sp>
    </p:spTree>
    <p:extLst>
      <p:ext uri="{BB962C8B-B14F-4D97-AF65-F5344CB8AC3E}">
        <p14:creationId xmlns:p14="http://schemas.microsoft.com/office/powerpoint/2010/main" val="33729433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4809C4C1-DBE5-6648-8CD6-F12D4A9387D2}"/>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8666B351-76DF-1EE0-6252-73BA12F9DB7C}"/>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6335C0CE-F493-83BA-10B3-C8868FA92C97}"/>
              </a:ext>
            </a:extLst>
          </p:cNvPr>
          <p:cNvSpPr>
            <a:spLocks noGrp="1"/>
          </p:cNvSpPr>
          <p:nvPr>
            <p:ph type="dt" sz="half" idx="10"/>
          </p:nvPr>
        </p:nvSpPr>
        <p:spPr/>
        <p:txBody>
          <a:bodyPr/>
          <a:lstStyle/>
          <a:p>
            <a:fld id="{2B12D979-FB12-4A22-938D-90D07FC3E2D1}" type="datetimeFigureOut">
              <a:rPr lang="fr-FR" smtClean="0"/>
              <a:t>31/03/2026</a:t>
            </a:fld>
            <a:endParaRPr lang="fr-FR"/>
          </a:p>
        </p:txBody>
      </p:sp>
      <p:sp>
        <p:nvSpPr>
          <p:cNvPr id="5" name="Espace réservé du pied de page 4">
            <a:extLst>
              <a:ext uri="{FF2B5EF4-FFF2-40B4-BE49-F238E27FC236}">
                <a16:creationId xmlns:a16="http://schemas.microsoft.com/office/drawing/2014/main" id="{BA4B68F1-788D-8405-7DC3-67A9E57DBF23}"/>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C0D4FA32-6D6C-91FD-732D-90ADC33A1314}"/>
              </a:ext>
            </a:extLst>
          </p:cNvPr>
          <p:cNvSpPr>
            <a:spLocks noGrp="1"/>
          </p:cNvSpPr>
          <p:nvPr>
            <p:ph type="sldNum" sz="quarter" idx="12"/>
          </p:nvPr>
        </p:nvSpPr>
        <p:spPr/>
        <p:txBody>
          <a:bodyPr/>
          <a:lstStyle/>
          <a:p>
            <a:fld id="{8DEBF0A9-8C2B-48E2-BA98-2B0618421F35}" type="slidenum">
              <a:rPr lang="fr-FR" smtClean="0"/>
              <a:t>‹N°›</a:t>
            </a:fld>
            <a:endParaRPr lang="fr-FR"/>
          </a:p>
        </p:txBody>
      </p:sp>
    </p:spTree>
    <p:extLst>
      <p:ext uri="{BB962C8B-B14F-4D97-AF65-F5344CB8AC3E}">
        <p14:creationId xmlns:p14="http://schemas.microsoft.com/office/powerpoint/2010/main" val="953283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127C90F-7F6D-13FF-4C34-14358DD8F732}"/>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108487BB-E6EA-7710-456A-26422AC1B4EE}"/>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EFD1CFDC-498A-014D-BFF0-12F06ADE1848}"/>
              </a:ext>
            </a:extLst>
          </p:cNvPr>
          <p:cNvSpPr>
            <a:spLocks noGrp="1"/>
          </p:cNvSpPr>
          <p:nvPr>
            <p:ph type="dt" sz="half" idx="10"/>
          </p:nvPr>
        </p:nvSpPr>
        <p:spPr/>
        <p:txBody>
          <a:bodyPr/>
          <a:lstStyle/>
          <a:p>
            <a:fld id="{2B12D979-FB12-4A22-938D-90D07FC3E2D1}" type="datetimeFigureOut">
              <a:rPr lang="fr-FR" smtClean="0"/>
              <a:t>31/03/2026</a:t>
            </a:fld>
            <a:endParaRPr lang="fr-FR"/>
          </a:p>
        </p:txBody>
      </p:sp>
      <p:sp>
        <p:nvSpPr>
          <p:cNvPr id="5" name="Espace réservé du pied de page 4">
            <a:extLst>
              <a:ext uri="{FF2B5EF4-FFF2-40B4-BE49-F238E27FC236}">
                <a16:creationId xmlns:a16="http://schemas.microsoft.com/office/drawing/2014/main" id="{53C98417-2030-8144-A90A-19A9BC32F8DF}"/>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4FB2DEB8-8B32-378F-3856-74B39FFB99B9}"/>
              </a:ext>
            </a:extLst>
          </p:cNvPr>
          <p:cNvSpPr>
            <a:spLocks noGrp="1"/>
          </p:cNvSpPr>
          <p:nvPr>
            <p:ph type="sldNum" sz="quarter" idx="12"/>
          </p:nvPr>
        </p:nvSpPr>
        <p:spPr/>
        <p:txBody>
          <a:bodyPr/>
          <a:lstStyle/>
          <a:p>
            <a:fld id="{8DEBF0A9-8C2B-48E2-BA98-2B0618421F35}" type="slidenum">
              <a:rPr lang="fr-FR" smtClean="0"/>
              <a:t>‹N°›</a:t>
            </a:fld>
            <a:endParaRPr lang="fr-FR"/>
          </a:p>
        </p:txBody>
      </p:sp>
    </p:spTree>
    <p:extLst>
      <p:ext uri="{BB962C8B-B14F-4D97-AF65-F5344CB8AC3E}">
        <p14:creationId xmlns:p14="http://schemas.microsoft.com/office/powerpoint/2010/main" val="18757849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260E7CA-41E5-068B-C0A1-F35ACCEDF13B}"/>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8869D8DA-FC8B-3120-33A7-8DF64350437C}"/>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F221313F-1A00-7CC4-5EB4-1B3D2263FE56}"/>
              </a:ext>
            </a:extLst>
          </p:cNvPr>
          <p:cNvSpPr>
            <a:spLocks noGrp="1"/>
          </p:cNvSpPr>
          <p:nvPr>
            <p:ph type="dt" sz="half" idx="10"/>
          </p:nvPr>
        </p:nvSpPr>
        <p:spPr/>
        <p:txBody>
          <a:bodyPr/>
          <a:lstStyle/>
          <a:p>
            <a:fld id="{2B12D979-FB12-4A22-938D-90D07FC3E2D1}" type="datetimeFigureOut">
              <a:rPr lang="fr-FR" smtClean="0"/>
              <a:t>31/03/2026</a:t>
            </a:fld>
            <a:endParaRPr lang="fr-FR"/>
          </a:p>
        </p:txBody>
      </p:sp>
      <p:sp>
        <p:nvSpPr>
          <p:cNvPr id="5" name="Espace réservé du pied de page 4">
            <a:extLst>
              <a:ext uri="{FF2B5EF4-FFF2-40B4-BE49-F238E27FC236}">
                <a16:creationId xmlns:a16="http://schemas.microsoft.com/office/drawing/2014/main" id="{42897FB1-928F-5E2C-1F8C-F778F605F6FE}"/>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3AB186BB-905A-8387-7C08-B956F27DF83A}"/>
              </a:ext>
            </a:extLst>
          </p:cNvPr>
          <p:cNvSpPr>
            <a:spLocks noGrp="1"/>
          </p:cNvSpPr>
          <p:nvPr>
            <p:ph type="sldNum" sz="quarter" idx="12"/>
          </p:nvPr>
        </p:nvSpPr>
        <p:spPr/>
        <p:txBody>
          <a:bodyPr/>
          <a:lstStyle/>
          <a:p>
            <a:fld id="{8DEBF0A9-8C2B-48E2-BA98-2B0618421F35}" type="slidenum">
              <a:rPr lang="fr-FR" smtClean="0"/>
              <a:t>‹N°›</a:t>
            </a:fld>
            <a:endParaRPr lang="fr-FR"/>
          </a:p>
        </p:txBody>
      </p:sp>
    </p:spTree>
    <p:extLst>
      <p:ext uri="{BB962C8B-B14F-4D97-AF65-F5344CB8AC3E}">
        <p14:creationId xmlns:p14="http://schemas.microsoft.com/office/powerpoint/2010/main" val="30302511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8EEB3BD-AFF6-5A62-459D-E2CC5440F4AA}"/>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1730017D-387E-DCD9-909E-04F20AEA2A80}"/>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6A113C9E-343F-7822-250D-D0E85D96B8A1}"/>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922CA2A5-3273-BB75-7BE8-3A3C0E622C2F}"/>
              </a:ext>
            </a:extLst>
          </p:cNvPr>
          <p:cNvSpPr>
            <a:spLocks noGrp="1"/>
          </p:cNvSpPr>
          <p:nvPr>
            <p:ph type="dt" sz="half" idx="10"/>
          </p:nvPr>
        </p:nvSpPr>
        <p:spPr/>
        <p:txBody>
          <a:bodyPr/>
          <a:lstStyle/>
          <a:p>
            <a:fld id="{2B12D979-FB12-4A22-938D-90D07FC3E2D1}" type="datetimeFigureOut">
              <a:rPr lang="fr-FR" smtClean="0"/>
              <a:t>31/03/2026</a:t>
            </a:fld>
            <a:endParaRPr lang="fr-FR"/>
          </a:p>
        </p:txBody>
      </p:sp>
      <p:sp>
        <p:nvSpPr>
          <p:cNvPr id="6" name="Espace réservé du pied de page 5">
            <a:extLst>
              <a:ext uri="{FF2B5EF4-FFF2-40B4-BE49-F238E27FC236}">
                <a16:creationId xmlns:a16="http://schemas.microsoft.com/office/drawing/2014/main" id="{1CB8AE32-BE3C-846D-D0FF-20375D812D69}"/>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2283905F-25E5-49CD-C358-6BB277CB6A8D}"/>
              </a:ext>
            </a:extLst>
          </p:cNvPr>
          <p:cNvSpPr>
            <a:spLocks noGrp="1"/>
          </p:cNvSpPr>
          <p:nvPr>
            <p:ph type="sldNum" sz="quarter" idx="12"/>
          </p:nvPr>
        </p:nvSpPr>
        <p:spPr/>
        <p:txBody>
          <a:bodyPr/>
          <a:lstStyle/>
          <a:p>
            <a:fld id="{8DEBF0A9-8C2B-48E2-BA98-2B0618421F35}" type="slidenum">
              <a:rPr lang="fr-FR" smtClean="0"/>
              <a:t>‹N°›</a:t>
            </a:fld>
            <a:endParaRPr lang="fr-FR"/>
          </a:p>
        </p:txBody>
      </p:sp>
    </p:spTree>
    <p:extLst>
      <p:ext uri="{BB962C8B-B14F-4D97-AF65-F5344CB8AC3E}">
        <p14:creationId xmlns:p14="http://schemas.microsoft.com/office/powerpoint/2010/main" val="5783791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5BC42F2-070F-726B-B89C-FF96706BEC1E}"/>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3660CABE-62E5-6D4D-7AE2-3388F338EB1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098AA844-E3CA-57DD-469D-8C032B20BC2C}"/>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C12EFBDF-3101-5C55-89CA-EBA87B50990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5A6C4802-708E-45F3-0D72-3734218A591A}"/>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7F4CB8A8-2C58-5D65-B65F-D71F5F99522F}"/>
              </a:ext>
            </a:extLst>
          </p:cNvPr>
          <p:cNvSpPr>
            <a:spLocks noGrp="1"/>
          </p:cNvSpPr>
          <p:nvPr>
            <p:ph type="dt" sz="half" idx="10"/>
          </p:nvPr>
        </p:nvSpPr>
        <p:spPr/>
        <p:txBody>
          <a:bodyPr/>
          <a:lstStyle/>
          <a:p>
            <a:fld id="{2B12D979-FB12-4A22-938D-90D07FC3E2D1}" type="datetimeFigureOut">
              <a:rPr lang="fr-FR" smtClean="0"/>
              <a:t>31/03/2026</a:t>
            </a:fld>
            <a:endParaRPr lang="fr-FR"/>
          </a:p>
        </p:txBody>
      </p:sp>
      <p:sp>
        <p:nvSpPr>
          <p:cNvPr id="8" name="Espace réservé du pied de page 7">
            <a:extLst>
              <a:ext uri="{FF2B5EF4-FFF2-40B4-BE49-F238E27FC236}">
                <a16:creationId xmlns:a16="http://schemas.microsoft.com/office/drawing/2014/main" id="{F35E5144-67BD-0D21-ADC5-ED803FDB6BC3}"/>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3B89954A-297D-AC4A-8AD1-F4359E3FC5A5}"/>
              </a:ext>
            </a:extLst>
          </p:cNvPr>
          <p:cNvSpPr>
            <a:spLocks noGrp="1"/>
          </p:cNvSpPr>
          <p:nvPr>
            <p:ph type="sldNum" sz="quarter" idx="12"/>
          </p:nvPr>
        </p:nvSpPr>
        <p:spPr/>
        <p:txBody>
          <a:bodyPr/>
          <a:lstStyle/>
          <a:p>
            <a:fld id="{8DEBF0A9-8C2B-48E2-BA98-2B0618421F35}" type="slidenum">
              <a:rPr lang="fr-FR" smtClean="0"/>
              <a:t>‹N°›</a:t>
            </a:fld>
            <a:endParaRPr lang="fr-FR"/>
          </a:p>
        </p:txBody>
      </p:sp>
    </p:spTree>
    <p:extLst>
      <p:ext uri="{BB962C8B-B14F-4D97-AF65-F5344CB8AC3E}">
        <p14:creationId xmlns:p14="http://schemas.microsoft.com/office/powerpoint/2010/main" val="23087104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FF7167C-5516-2C73-5952-74DD126A1C11}"/>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7885B7BF-98EC-83A1-A1F0-BC97733F2DB8}"/>
              </a:ext>
            </a:extLst>
          </p:cNvPr>
          <p:cNvSpPr>
            <a:spLocks noGrp="1"/>
          </p:cNvSpPr>
          <p:nvPr>
            <p:ph type="dt" sz="half" idx="10"/>
          </p:nvPr>
        </p:nvSpPr>
        <p:spPr/>
        <p:txBody>
          <a:bodyPr/>
          <a:lstStyle/>
          <a:p>
            <a:fld id="{2B12D979-FB12-4A22-938D-90D07FC3E2D1}" type="datetimeFigureOut">
              <a:rPr lang="fr-FR" smtClean="0"/>
              <a:t>31/03/2026</a:t>
            </a:fld>
            <a:endParaRPr lang="fr-FR"/>
          </a:p>
        </p:txBody>
      </p:sp>
      <p:sp>
        <p:nvSpPr>
          <p:cNvPr id="4" name="Espace réservé du pied de page 3">
            <a:extLst>
              <a:ext uri="{FF2B5EF4-FFF2-40B4-BE49-F238E27FC236}">
                <a16:creationId xmlns:a16="http://schemas.microsoft.com/office/drawing/2014/main" id="{6D38DDC0-30C8-E65E-CB29-D256C4AAA07C}"/>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85CE83EC-4DB5-E885-3971-9BB158749FC8}"/>
              </a:ext>
            </a:extLst>
          </p:cNvPr>
          <p:cNvSpPr>
            <a:spLocks noGrp="1"/>
          </p:cNvSpPr>
          <p:nvPr>
            <p:ph type="sldNum" sz="quarter" idx="12"/>
          </p:nvPr>
        </p:nvSpPr>
        <p:spPr/>
        <p:txBody>
          <a:bodyPr/>
          <a:lstStyle/>
          <a:p>
            <a:fld id="{8DEBF0A9-8C2B-48E2-BA98-2B0618421F35}" type="slidenum">
              <a:rPr lang="fr-FR" smtClean="0"/>
              <a:t>‹N°›</a:t>
            </a:fld>
            <a:endParaRPr lang="fr-FR"/>
          </a:p>
        </p:txBody>
      </p:sp>
    </p:spTree>
    <p:extLst>
      <p:ext uri="{BB962C8B-B14F-4D97-AF65-F5344CB8AC3E}">
        <p14:creationId xmlns:p14="http://schemas.microsoft.com/office/powerpoint/2010/main" val="16942415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A60CA5B4-F9AF-7411-BB40-F3D224028BE2}"/>
              </a:ext>
            </a:extLst>
          </p:cNvPr>
          <p:cNvSpPr>
            <a:spLocks noGrp="1"/>
          </p:cNvSpPr>
          <p:nvPr>
            <p:ph type="dt" sz="half" idx="10"/>
          </p:nvPr>
        </p:nvSpPr>
        <p:spPr/>
        <p:txBody>
          <a:bodyPr/>
          <a:lstStyle/>
          <a:p>
            <a:fld id="{2B12D979-FB12-4A22-938D-90D07FC3E2D1}" type="datetimeFigureOut">
              <a:rPr lang="fr-FR" smtClean="0"/>
              <a:t>31/03/2026</a:t>
            </a:fld>
            <a:endParaRPr lang="fr-FR"/>
          </a:p>
        </p:txBody>
      </p:sp>
      <p:sp>
        <p:nvSpPr>
          <p:cNvPr id="3" name="Espace réservé du pied de page 2">
            <a:extLst>
              <a:ext uri="{FF2B5EF4-FFF2-40B4-BE49-F238E27FC236}">
                <a16:creationId xmlns:a16="http://schemas.microsoft.com/office/drawing/2014/main" id="{961ECC39-0E60-C1F3-8A5E-8EC4BD53F6F2}"/>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56F795AF-A473-9246-6290-3AB57F14A953}"/>
              </a:ext>
            </a:extLst>
          </p:cNvPr>
          <p:cNvSpPr>
            <a:spLocks noGrp="1"/>
          </p:cNvSpPr>
          <p:nvPr>
            <p:ph type="sldNum" sz="quarter" idx="12"/>
          </p:nvPr>
        </p:nvSpPr>
        <p:spPr/>
        <p:txBody>
          <a:bodyPr/>
          <a:lstStyle/>
          <a:p>
            <a:fld id="{8DEBF0A9-8C2B-48E2-BA98-2B0618421F35}" type="slidenum">
              <a:rPr lang="fr-FR" smtClean="0"/>
              <a:t>‹N°›</a:t>
            </a:fld>
            <a:endParaRPr lang="fr-FR"/>
          </a:p>
        </p:txBody>
      </p:sp>
    </p:spTree>
    <p:extLst>
      <p:ext uri="{BB962C8B-B14F-4D97-AF65-F5344CB8AC3E}">
        <p14:creationId xmlns:p14="http://schemas.microsoft.com/office/powerpoint/2010/main" val="5108072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B9EBDD3-E32B-8817-097D-FE131C24F0BE}"/>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85AEAFD9-6AE7-21BD-D57D-88FA66E3E07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E6B91A00-79F6-BB2E-7CA5-E9673DA4E36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B30C8A0B-E083-2AF2-13E6-A4064DB2B14A}"/>
              </a:ext>
            </a:extLst>
          </p:cNvPr>
          <p:cNvSpPr>
            <a:spLocks noGrp="1"/>
          </p:cNvSpPr>
          <p:nvPr>
            <p:ph type="dt" sz="half" idx="10"/>
          </p:nvPr>
        </p:nvSpPr>
        <p:spPr/>
        <p:txBody>
          <a:bodyPr/>
          <a:lstStyle/>
          <a:p>
            <a:fld id="{2B12D979-FB12-4A22-938D-90D07FC3E2D1}" type="datetimeFigureOut">
              <a:rPr lang="fr-FR" smtClean="0"/>
              <a:t>31/03/2026</a:t>
            </a:fld>
            <a:endParaRPr lang="fr-FR"/>
          </a:p>
        </p:txBody>
      </p:sp>
      <p:sp>
        <p:nvSpPr>
          <p:cNvPr id="6" name="Espace réservé du pied de page 5">
            <a:extLst>
              <a:ext uri="{FF2B5EF4-FFF2-40B4-BE49-F238E27FC236}">
                <a16:creationId xmlns:a16="http://schemas.microsoft.com/office/drawing/2014/main" id="{51BC67A8-FE14-FD4D-271D-E69A48DD2264}"/>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B7B59CC2-E3D7-9B95-D306-10AC761C3961}"/>
              </a:ext>
            </a:extLst>
          </p:cNvPr>
          <p:cNvSpPr>
            <a:spLocks noGrp="1"/>
          </p:cNvSpPr>
          <p:nvPr>
            <p:ph type="sldNum" sz="quarter" idx="12"/>
          </p:nvPr>
        </p:nvSpPr>
        <p:spPr/>
        <p:txBody>
          <a:bodyPr/>
          <a:lstStyle/>
          <a:p>
            <a:fld id="{8DEBF0A9-8C2B-48E2-BA98-2B0618421F35}" type="slidenum">
              <a:rPr lang="fr-FR" smtClean="0"/>
              <a:t>‹N°›</a:t>
            </a:fld>
            <a:endParaRPr lang="fr-FR"/>
          </a:p>
        </p:txBody>
      </p:sp>
    </p:spTree>
    <p:extLst>
      <p:ext uri="{BB962C8B-B14F-4D97-AF65-F5344CB8AC3E}">
        <p14:creationId xmlns:p14="http://schemas.microsoft.com/office/powerpoint/2010/main" val="1873334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B09BBB2-ED27-AC40-4A50-36D17E880ACC}"/>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D1C76886-1EF3-FD6C-C24C-49C2F5805E0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821A4B66-36DB-EEAB-2932-774F4813A19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7E1CC110-37F0-1A0E-D104-C78700D0C9D0}"/>
              </a:ext>
            </a:extLst>
          </p:cNvPr>
          <p:cNvSpPr>
            <a:spLocks noGrp="1"/>
          </p:cNvSpPr>
          <p:nvPr>
            <p:ph type="dt" sz="half" idx="10"/>
          </p:nvPr>
        </p:nvSpPr>
        <p:spPr/>
        <p:txBody>
          <a:bodyPr/>
          <a:lstStyle/>
          <a:p>
            <a:fld id="{2B12D979-FB12-4A22-938D-90D07FC3E2D1}" type="datetimeFigureOut">
              <a:rPr lang="fr-FR" smtClean="0"/>
              <a:t>31/03/2026</a:t>
            </a:fld>
            <a:endParaRPr lang="fr-FR"/>
          </a:p>
        </p:txBody>
      </p:sp>
      <p:sp>
        <p:nvSpPr>
          <p:cNvPr id="6" name="Espace réservé du pied de page 5">
            <a:extLst>
              <a:ext uri="{FF2B5EF4-FFF2-40B4-BE49-F238E27FC236}">
                <a16:creationId xmlns:a16="http://schemas.microsoft.com/office/drawing/2014/main" id="{901ABBC5-84C9-5FF6-AF64-D05E030A1CAE}"/>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AAE8760C-5A2D-989B-841E-284F4EE5E691}"/>
              </a:ext>
            </a:extLst>
          </p:cNvPr>
          <p:cNvSpPr>
            <a:spLocks noGrp="1"/>
          </p:cNvSpPr>
          <p:nvPr>
            <p:ph type="sldNum" sz="quarter" idx="12"/>
          </p:nvPr>
        </p:nvSpPr>
        <p:spPr/>
        <p:txBody>
          <a:bodyPr/>
          <a:lstStyle/>
          <a:p>
            <a:fld id="{8DEBF0A9-8C2B-48E2-BA98-2B0618421F35}" type="slidenum">
              <a:rPr lang="fr-FR" smtClean="0"/>
              <a:t>‹N°›</a:t>
            </a:fld>
            <a:endParaRPr lang="fr-FR"/>
          </a:p>
        </p:txBody>
      </p:sp>
    </p:spTree>
    <p:extLst>
      <p:ext uri="{BB962C8B-B14F-4D97-AF65-F5344CB8AC3E}">
        <p14:creationId xmlns:p14="http://schemas.microsoft.com/office/powerpoint/2010/main" val="34319974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DCB773B2-79B6-3DBF-3DB3-5442478EFA0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5EBAB0BE-0F86-BB7E-6366-C16809C3488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AD147127-248A-E45C-3279-D6DA2A571F9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2B12D979-FB12-4A22-938D-90D07FC3E2D1}" type="datetimeFigureOut">
              <a:rPr lang="fr-FR" smtClean="0"/>
              <a:t>31/03/2026</a:t>
            </a:fld>
            <a:endParaRPr lang="fr-FR"/>
          </a:p>
        </p:txBody>
      </p:sp>
      <p:sp>
        <p:nvSpPr>
          <p:cNvPr id="5" name="Espace réservé du pied de page 4">
            <a:extLst>
              <a:ext uri="{FF2B5EF4-FFF2-40B4-BE49-F238E27FC236}">
                <a16:creationId xmlns:a16="http://schemas.microsoft.com/office/drawing/2014/main" id="{A4D717E2-2868-6C08-E959-924F2FD61C9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778BB6A2-BE20-58BF-C04F-1549516A0FC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DEBF0A9-8C2B-48E2-BA98-2B0618421F35}" type="slidenum">
              <a:rPr lang="fr-FR" smtClean="0"/>
              <a:t>‹N°›</a:t>
            </a:fld>
            <a:endParaRPr lang="fr-FR"/>
          </a:p>
        </p:txBody>
      </p:sp>
    </p:spTree>
    <p:extLst>
      <p:ext uri="{BB962C8B-B14F-4D97-AF65-F5344CB8AC3E}">
        <p14:creationId xmlns:p14="http://schemas.microsoft.com/office/powerpoint/2010/main" val="33832814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F5044F0-36AC-2D05-3AEE-FC1575C91273}"/>
              </a:ext>
            </a:extLst>
          </p:cNvPr>
          <p:cNvSpPr>
            <a:spLocks noGrp="1"/>
          </p:cNvSpPr>
          <p:nvPr>
            <p:ph type="ctrTitle"/>
          </p:nvPr>
        </p:nvSpPr>
        <p:spPr/>
        <p:txBody>
          <a:bodyPr/>
          <a:lstStyle/>
          <a:p>
            <a:r>
              <a:rPr lang="fr-FR" b="1" dirty="0">
                <a:solidFill>
                  <a:srgbClr val="C00000"/>
                </a:solidFill>
              </a:rPr>
              <a:t>CESCE  n°2</a:t>
            </a:r>
          </a:p>
        </p:txBody>
      </p:sp>
      <p:sp>
        <p:nvSpPr>
          <p:cNvPr id="3" name="Sous-titre 2">
            <a:extLst>
              <a:ext uri="{FF2B5EF4-FFF2-40B4-BE49-F238E27FC236}">
                <a16:creationId xmlns:a16="http://schemas.microsoft.com/office/drawing/2014/main" id="{50C5C513-8272-4C70-749F-DD1D9768B804}"/>
              </a:ext>
            </a:extLst>
          </p:cNvPr>
          <p:cNvSpPr>
            <a:spLocks noGrp="1"/>
          </p:cNvSpPr>
          <p:nvPr>
            <p:ph type="subTitle" idx="1"/>
          </p:nvPr>
        </p:nvSpPr>
        <p:spPr/>
        <p:txBody>
          <a:bodyPr>
            <a:normAutofit/>
          </a:bodyPr>
          <a:lstStyle/>
          <a:p>
            <a:r>
              <a:rPr lang="fr-FR" sz="3600" b="1" dirty="0"/>
              <a:t>Mardi 17 mars 13h</a:t>
            </a:r>
          </a:p>
        </p:txBody>
      </p:sp>
    </p:spTree>
    <p:extLst>
      <p:ext uri="{BB962C8B-B14F-4D97-AF65-F5344CB8AC3E}">
        <p14:creationId xmlns:p14="http://schemas.microsoft.com/office/powerpoint/2010/main" val="35304842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507E199-00FF-8485-0F2E-6A4C84868B7A}"/>
              </a:ext>
            </a:extLst>
          </p:cNvPr>
          <p:cNvSpPr>
            <a:spLocks noGrp="1"/>
          </p:cNvSpPr>
          <p:nvPr>
            <p:ph type="title"/>
          </p:nvPr>
        </p:nvSpPr>
        <p:spPr/>
        <p:txBody>
          <a:bodyPr/>
          <a:lstStyle/>
          <a:p>
            <a:r>
              <a:rPr lang="fr-FR" b="1" dirty="0">
                <a:solidFill>
                  <a:srgbClr val="C00000"/>
                </a:solidFill>
              </a:rPr>
              <a:t>Date de la nouvelle réunion CESCE</a:t>
            </a:r>
          </a:p>
        </p:txBody>
      </p:sp>
      <p:sp>
        <p:nvSpPr>
          <p:cNvPr id="3" name="Espace réservé du contenu 2">
            <a:extLst>
              <a:ext uri="{FF2B5EF4-FFF2-40B4-BE49-F238E27FC236}">
                <a16:creationId xmlns:a16="http://schemas.microsoft.com/office/drawing/2014/main" id="{3597CFD6-4404-B850-6740-FE61C2B6734A}"/>
              </a:ext>
            </a:extLst>
          </p:cNvPr>
          <p:cNvSpPr>
            <a:spLocks noGrp="1"/>
          </p:cNvSpPr>
          <p:nvPr>
            <p:ph idx="1"/>
          </p:nvPr>
        </p:nvSpPr>
        <p:spPr/>
        <p:txBody>
          <a:bodyPr/>
          <a:lstStyle/>
          <a:p>
            <a:r>
              <a:rPr lang="fr-FR" dirty="0"/>
              <a:t>Mardi </a:t>
            </a:r>
            <a:r>
              <a:rPr lang="fr-FR"/>
              <a:t>9 juin 2026</a:t>
            </a:r>
          </a:p>
        </p:txBody>
      </p:sp>
    </p:spTree>
    <p:extLst>
      <p:ext uri="{BB962C8B-B14F-4D97-AF65-F5344CB8AC3E}">
        <p14:creationId xmlns:p14="http://schemas.microsoft.com/office/powerpoint/2010/main" val="291671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B05860E-5B67-528A-79E2-0CBFA1979ADA}"/>
              </a:ext>
            </a:extLst>
          </p:cNvPr>
          <p:cNvSpPr>
            <a:spLocks noGrp="1"/>
          </p:cNvSpPr>
          <p:nvPr>
            <p:ph type="title"/>
          </p:nvPr>
        </p:nvSpPr>
        <p:spPr/>
        <p:txBody>
          <a:bodyPr/>
          <a:lstStyle/>
          <a:p>
            <a:r>
              <a:rPr lang="fr-FR" dirty="0">
                <a:solidFill>
                  <a:srgbClr val="C00000"/>
                </a:solidFill>
              </a:rPr>
              <a:t>                                    </a:t>
            </a:r>
            <a:r>
              <a:rPr lang="fr-FR" b="1" dirty="0">
                <a:solidFill>
                  <a:srgbClr val="C00000"/>
                </a:solidFill>
              </a:rPr>
              <a:t>Ordre du jour</a:t>
            </a:r>
          </a:p>
        </p:txBody>
      </p:sp>
      <p:sp>
        <p:nvSpPr>
          <p:cNvPr id="3" name="Espace réservé du contenu 2">
            <a:extLst>
              <a:ext uri="{FF2B5EF4-FFF2-40B4-BE49-F238E27FC236}">
                <a16:creationId xmlns:a16="http://schemas.microsoft.com/office/drawing/2014/main" id="{36EADA9F-CC08-9823-0C90-76C63ECE0D62}"/>
              </a:ext>
            </a:extLst>
          </p:cNvPr>
          <p:cNvSpPr>
            <a:spLocks noGrp="1"/>
          </p:cNvSpPr>
          <p:nvPr>
            <p:ph idx="1"/>
          </p:nvPr>
        </p:nvSpPr>
        <p:spPr>
          <a:xfrm>
            <a:off x="631166" y="2141537"/>
            <a:ext cx="10515600" cy="4351338"/>
          </a:xfrm>
        </p:spPr>
        <p:txBody>
          <a:bodyPr>
            <a:normAutofit lnSpcReduction="10000"/>
          </a:bodyPr>
          <a:lstStyle/>
          <a:p>
            <a:pPr marL="0" indent="0">
              <a:buNone/>
            </a:pPr>
            <a:r>
              <a:rPr lang="fr-FR" sz="2000" b="1" dirty="0"/>
              <a:t>I- Bilan Vie scolaire</a:t>
            </a:r>
          </a:p>
          <a:p>
            <a:r>
              <a:rPr lang="fr-FR" sz="2000" dirty="0"/>
              <a:t>Délégués et Eco-Délégués : semaine de la démocratie</a:t>
            </a:r>
          </a:p>
          <a:p>
            <a:r>
              <a:rPr lang="fr-FR" sz="2000" dirty="0"/>
              <a:t>Actions de lutte contre le Harcèlement</a:t>
            </a:r>
          </a:p>
          <a:p>
            <a:r>
              <a:rPr lang="fr-FR" sz="2000" dirty="0"/>
              <a:t>Café des parents</a:t>
            </a:r>
          </a:p>
          <a:p>
            <a:r>
              <a:rPr lang="fr-FR" sz="2000" dirty="0"/>
              <a:t>CVC</a:t>
            </a:r>
          </a:p>
          <a:p>
            <a:r>
              <a:rPr lang="fr-FR" sz="2000" dirty="0"/>
              <a:t>Vie de l’élève</a:t>
            </a:r>
          </a:p>
          <a:p>
            <a:pPr marL="0" indent="0">
              <a:buNone/>
            </a:pPr>
            <a:r>
              <a:rPr lang="fr-FR" sz="2000" b="1" dirty="0"/>
              <a:t>II-Education à la santé</a:t>
            </a:r>
          </a:p>
          <a:p>
            <a:r>
              <a:rPr lang="fr-FR" sz="2000" dirty="0" err="1"/>
              <a:t>Evars</a:t>
            </a:r>
            <a:endParaRPr lang="fr-FR" sz="2000" dirty="0"/>
          </a:p>
          <a:p>
            <a:r>
              <a:rPr lang="fr-FR" sz="2000" dirty="0"/>
              <a:t>Education à la citoyenneté – Formation premiers secours citoyen</a:t>
            </a:r>
          </a:p>
          <a:p>
            <a:pPr marL="0" indent="0">
              <a:buNone/>
            </a:pPr>
            <a:r>
              <a:rPr lang="fr-FR" sz="2000" b="1" dirty="0"/>
              <a:t>III- Propositions</a:t>
            </a:r>
          </a:p>
          <a:p>
            <a:pPr marL="0" indent="0">
              <a:buNone/>
            </a:pPr>
            <a:r>
              <a:rPr lang="fr-FR" sz="2000" b="1" dirty="0"/>
              <a:t>-Date de la nouvelle réunion CESCE</a:t>
            </a:r>
          </a:p>
        </p:txBody>
      </p:sp>
    </p:spTree>
    <p:extLst>
      <p:ext uri="{BB962C8B-B14F-4D97-AF65-F5344CB8AC3E}">
        <p14:creationId xmlns:p14="http://schemas.microsoft.com/office/powerpoint/2010/main" val="28920186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191F189-3289-2267-BE94-9A139428C272}"/>
              </a:ext>
            </a:extLst>
          </p:cNvPr>
          <p:cNvSpPr>
            <a:spLocks noGrp="1"/>
          </p:cNvSpPr>
          <p:nvPr>
            <p:ph type="title"/>
          </p:nvPr>
        </p:nvSpPr>
        <p:spPr/>
        <p:txBody>
          <a:bodyPr/>
          <a:lstStyle/>
          <a:p>
            <a:r>
              <a:rPr lang="fr-FR" b="1" dirty="0">
                <a:solidFill>
                  <a:srgbClr val="C00000"/>
                </a:solidFill>
              </a:rPr>
              <a:t>Axe principal : amélioration du climat scolaire</a:t>
            </a:r>
          </a:p>
        </p:txBody>
      </p:sp>
      <p:sp>
        <p:nvSpPr>
          <p:cNvPr id="3" name="Espace réservé du contenu 2">
            <a:extLst>
              <a:ext uri="{FF2B5EF4-FFF2-40B4-BE49-F238E27FC236}">
                <a16:creationId xmlns:a16="http://schemas.microsoft.com/office/drawing/2014/main" id="{6E3FCAD5-5A4F-0289-CFFD-0CF0E923C391}"/>
              </a:ext>
            </a:extLst>
          </p:cNvPr>
          <p:cNvSpPr>
            <a:spLocks noGrp="1"/>
          </p:cNvSpPr>
          <p:nvPr>
            <p:ph idx="1"/>
          </p:nvPr>
        </p:nvSpPr>
        <p:spPr/>
        <p:txBody>
          <a:bodyPr/>
          <a:lstStyle/>
          <a:p>
            <a:r>
              <a:rPr lang="fr-FR" b="1" dirty="0">
                <a:solidFill>
                  <a:srgbClr val="7030A0"/>
                </a:solidFill>
              </a:rPr>
              <a:t>Citoyenneté</a:t>
            </a:r>
          </a:p>
          <a:p>
            <a:endParaRPr lang="fr-FR" b="1" dirty="0">
              <a:solidFill>
                <a:srgbClr val="7030A0"/>
              </a:solidFill>
            </a:endParaRPr>
          </a:p>
          <a:p>
            <a:endParaRPr lang="fr-FR" b="1" dirty="0">
              <a:solidFill>
                <a:srgbClr val="7030A0"/>
              </a:solidFill>
            </a:endParaRPr>
          </a:p>
          <a:p>
            <a:r>
              <a:rPr lang="fr-FR" b="1" dirty="0">
                <a:solidFill>
                  <a:srgbClr val="7030A0"/>
                </a:solidFill>
              </a:rPr>
              <a:t>Santé</a:t>
            </a:r>
          </a:p>
          <a:p>
            <a:endParaRPr lang="fr-FR" b="1" dirty="0">
              <a:solidFill>
                <a:srgbClr val="7030A0"/>
              </a:solidFill>
            </a:endParaRPr>
          </a:p>
          <a:p>
            <a:endParaRPr lang="fr-FR" b="1" dirty="0">
              <a:solidFill>
                <a:srgbClr val="7030A0"/>
              </a:solidFill>
            </a:endParaRPr>
          </a:p>
          <a:p>
            <a:r>
              <a:rPr lang="fr-FR" b="1" dirty="0">
                <a:solidFill>
                  <a:srgbClr val="7030A0"/>
                </a:solidFill>
              </a:rPr>
              <a:t>Environnement</a:t>
            </a:r>
          </a:p>
        </p:txBody>
      </p:sp>
    </p:spTree>
    <p:extLst>
      <p:ext uri="{BB962C8B-B14F-4D97-AF65-F5344CB8AC3E}">
        <p14:creationId xmlns:p14="http://schemas.microsoft.com/office/powerpoint/2010/main" val="34750201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9A2185C-2F32-5296-7490-153892345884}"/>
              </a:ext>
            </a:extLst>
          </p:cNvPr>
          <p:cNvSpPr>
            <a:spLocks noGrp="1"/>
          </p:cNvSpPr>
          <p:nvPr>
            <p:ph type="title"/>
          </p:nvPr>
        </p:nvSpPr>
        <p:spPr/>
        <p:txBody>
          <a:bodyPr/>
          <a:lstStyle/>
          <a:p>
            <a:r>
              <a:rPr lang="fr-FR" dirty="0"/>
              <a:t>                        </a:t>
            </a:r>
            <a:r>
              <a:rPr lang="fr-FR" b="1" dirty="0">
                <a:solidFill>
                  <a:srgbClr val="C00000"/>
                </a:solidFill>
              </a:rPr>
              <a:t>I- Bilan vie scolaire</a:t>
            </a:r>
          </a:p>
        </p:txBody>
      </p:sp>
      <p:sp>
        <p:nvSpPr>
          <p:cNvPr id="3" name="Espace réservé du contenu 2">
            <a:extLst>
              <a:ext uri="{FF2B5EF4-FFF2-40B4-BE49-F238E27FC236}">
                <a16:creationId xmlns:a16="http://schemas.microsoft.com/office/drawing/2014/main" id="{040EF83A-8081-44E8-FF45-8EE41C8C3ACF}"/>
              </a:ext>
            </a:extLst>
          </p:cNvPr>
          <p:cNvSpPr>
            <a:spLocks noGrp="1"/>
          </p:cNvSpPr>
          <p:nvPr>
            <p:ph idx="1"/>
          </p:nvPr>
        </p:nvSpPr>
        <p:spPr/>
        <p:txBody>
          <a:bodyPr/>
          <a:lstStyle/>
          <a:p>
            <a:endParaRPr lang="fr-FR"/>
          </a:p>
        </p:txBody>
      </p:sp>
    </p:spTree>
    <p:extLst>
      <p:ext uri="{BB962C8B-B14F-4D97-AF65-F5344CB8AC3E}">
        <p14:creationId xmlns:p14="http://schemas.microsoft.com/office/powerpoint/2010/main" val="40075287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BAF5BB7-7F57-0E65-9610-6191A815B43F}"/>
              </a:ext>
            </a:extLst>
          </p:cNvPr>
          <p:cNvSpPr>
            <a:spLocks noGrp="1"/>
          </p:cNvSpPr>
          <p:nvPr>
            <p:ph type="title"/>
          </p:nvPr>
        </p:nvSpPr>
        <p:spPr/>
        <p:txBody>
          <a:bodyPr/>
          <a:lstStyle/>
          <a:p>
            <a:r>
              <a:rPr lang="fr-FR" b="1" dirty="0">
                <a:solidFill>
                  <a:srgbClr val="C00000"/>
                </a:solidFill>
              </a:rPr>
              <a:t>                         </a:t>
            </a:r>
            <a:r>
              <a:rPr lang="fr-FR" sz="1800" b="1" dirty="0">
                <a:solidFill>
                  <a:srgbClr val="C00000"/>
                </a:solidFill>
              </a:rPr>
              <a:t>II-  Education à la santé</a:t>
            </a:r>
          </a:p>
        </p:txBody>
      </p:sp>
      <p:sp>
        <p:nvSpPr>
          <p:cNvPr id="3" name="Espace réservé du contenu 2">
            <a:extLst>
              <a:ext uri="{FF2B5EF4-FFF2-40B4-BE49-F238E27FC236}">
                <a16:creationId xmlns:a16="http://schemas.microsoft.com/office/drawing/2014/main" id="{7EC7AFD3-E6C7-33EB-1936-BDE58A10C161}"/>
              </a:ext>
            </a:extLst>
          </p:cNvPr>
          <p:cNvSpPr>
            <a:spLocks noGrp="1"/>
          </p:cNvSpPr>
          <p:nvPr>
            <p:ph idx="1"/>
          </p:nvPr>
        </p:nvSpPr>
        <p:spPr>
          <a:xfrm>
            <a:off x="838200" y="1178169"/>
            <a:ext cx="10515600" cy="7350370"/>
          </a:xfrm>
        </p:spPr>
        <p:txBody>
          <a:bodyPr>
            <a:noAutofit/>
          </a:bodyPr>
          <a:lstStyle/>
          <a:p>
            <a:r>
              <a:rPr lang="fr-FR" sz="1200" b="1" dirty="0"/>
              <a:t>CESCE : Les actions en cours de réalisation 2025-2026 </a:t>
            </a:r>
            <a:endParaRPr lang="fr-FR" sz="1200" dirty="0"/>
          </a:p>
          <a:p>
            <a:r>
              <a:rPr lang="fr-FR" sz="1200" b="1" dirty="0"/>
              <a:t>Education à la santé</a:t>
            </a:r>
            <a:endParaRPr lang="fr-FR" sz="1200" dirty="0"/>
          </a:p>
          <a:p>
            <a:pPr lvl="0"/>
            <a:r>
              <a:rPr lang="fr-FR" sz="1200" b="1" dirty="0"/>
              <a:t>Education à la Vie Affective, Relationnelle et Sexuelle (EVARS): les 6 classes de 3èmes</a:t>
            </a:r>
            <a:endParaRPr lang="fr-FR" sz="1200" dirty="0"/>
          </a:p>
          <a:p>
            <a:r>
              <a:rPr lang="fr-FR" sz="1200" dirty="0"/>
              <a:t>2 h par classe</a:t>
            </a:r>
          </a:p>
          <a:p>
            <a:r>
              <a:rPr lang="fr-FR" sz="1200" dirty="0"/>
              <a:t>301, 302, et 303 :  Le 23 mars 2026</a:t>
            </a:r>
          </a:p>
          <a:p>
            <a:r>
              <a:rPr lang="fr-FR" sz="1200" dirty="0"/>
              <a:t>Animation effectuée en binôme : (Infirmière Collège Léon Blum Colomiers, Infirmière Collège Germaine Tillon Aussonne.) </a:t>
            </a:r>
          </a:p>
          <a:p>
            <a:r>
              <a:rPr lang="fr-FR" sz="1200" dirty="0"/>
              <a:t>304, 305 : réalisées les 26 et 29 janvier 2026 Animation effectuée en binôme Infirmière collège Léon .Blum, M	MAAMER, professeur de SVT.</a:t>
            </a:r>
          </a:p>
          <a:p>
            <a:r>
              <a:rPr lang="fr-FR" sz="1200" b="1" u="sng" dirty="0"/>
              <a:t>Objectifs : Cet enseignement obligatoire vise à renforcer :</a:t>
            </a:r>
            <a:endParaRPr lang="fr-FR" sz="1200" dirty="0"/>
          </a:p>
          <a:p>
            <a:pPr lvl="0"/>
            <a:r>
              <a:rPr lang="fr-FR" sz="1200" dirty="0"/>
              <a:t>L’estime et le respect de soi et des autres : travail sur la notion de consentement</a:t>
            </a:r>
          </a:p>
          <a:p>
            <a:pPr lvl="0"/>
            <a:r>
              <a:rPr lang="fr-FR" sz="1200" dirty="0"/>
              <a:t>L’apprentissage des valeurs communes et des règles sociales</a:t>
            </a:r>
          </a:p>
          <a:p>
            <a:pPr lvl="0"/>
            <a:r>
              <a:rPr lang="fr-FR" sz="1200" dirty="0"/>
              <a:t>La compréhension et l’acceptation des différences</a:t>
            </a:r>
          </a:p>
          <a:p>
            <a:pPr lvl="0"/>
            <a:r>
              <a:rPr lang="fr-FR" sz="1200" dirty="0"/>
              <a:t>La connaissance et le respect de la Loi et des interdits</a:t>
            </a:r>
          </a:p>
          <a:p>
            <a:pPr lvl="0"/>
            <a:r>
              <a:rPr lang="fr-FR" sz="1200" dirty="0"/>
              <a:t>Le développement de l’esprit critique</a:t>
            </a:r>
          </a:p>
          <a:p>
            <a:pPr lvl="0"/>
            <a:r>
              <a:rPr lang="fr-FR" sz="1200" dirty="0"/>
              <a:t>Des comportements responsables </a:t>
            </a:r>
          </a:p>
          <a:p>
            <a:r>
              <a:rPr lang="fr-FR" sz="1200" u="sng" dirty="0"/>
              <a:t>Connaissances apportées</a:t>
            </a:r>
            <a:r>
              <a:rPr lang="fr-FR" sz="1200" dirty="0"/>
              <a:t> : Informations objectives et scientifiques sur le corps, les risques en matière de sexualité, la Loi (protection des mineurs notamment), les moyens de contraception, la contraception d’urgence, l’IVG, les ressources (information, consultation médicale…) </a:t>
            </a:r>
          </a:p>
          <a:p>
            <a:pPr lvl="0"/>
            <a:r>
              <a:rPr lang="fr-FR" sz="1200" b="1" dirty="0"/>
              <a:t>Éducation à la Vie Affective, Relationnelle  et Sexuelle  (EVARS): les 6 classes de 4èmes </a:t>
            </a:r>
            <a:endParaRPr lang="fr-FR" sz="1200" dirty="0"/>
          </a:p>
          <a:p>
            <a:r>
              <a:rPr lang="fr-FR" sz="1200" b="1" dirty="0"/>
              <a:t>2 h par classe (contenu : voir infra)</a:t>
            </a:r>
            <a:endParaRPr lang="fr-FR" sz="1200" dirty="0"/>
          </a:p>
          <a:p>
            <a:r>
              <a:rPr lang="fr-FR" sz="1200" b="1" dirty="0"/>
              <a:t>401, 402, 403, 404 : 25 et 26 mars 2026 : </a:t>
            </a:r>
            <a:r>
              <a:rPr lang="fr-FR" sz="1200" dirty="0"/>
              <a:t>Animation effectuée en binôme : (Infirmière Collège Léon Blum Colomiers, Infirmière Collège Germaine Tillon Aussonne. </a:t>
            </a:r>
          </a:p>
          <a:p>
            <a:r>
              <a:rPr lang="fr-FR" sz="1000" b="1" dirty="0"/>
              <a:t>405 ,406 : 9 mars et 17 mars 2026 : </a:t>
            </a:r>
            <a:r>
              <a:rPr lang="fr-FR" sz="1000" dirty="0"/>
              <a:t>Animation effectuée en binôme Infirmière collège </a:t>
            </a:r>
            <a:r>
              <a:rPr lang="fr-FR" sz="1000" dirty="0" err="1"/>
              <a:t>L.Blum</a:t>
            </a:r>
            <a:r>
              <a:rPr lang="fr-FR" sz="1000" dirty="0"/>
              <a:t>, M	MAAMER, professeur de SVT.</a:t>
            </a:r>
          </a:p>
          <a:p>
            <a:endParaRPr lang="fr-FR" sz="1200" dirty="0"/>
          </a:p>
        </p:txBody>
      </p:sp>
    </p:spTree>
    <p:extLst>
      <p:ext uri="{BB962C8B-B14F-4D97-AF65-F5344CB8AC3E}">
        <p14:creationId xmlns:p14="http://schemas.microsoft.com/office/powerpoint/2010/main" val="25929895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AC4BD98-E24C-E252-8566-8ACE5D3A85EF}"/>
              </a:ext>
            </a:extLst>
          </p:cNvPr>
          <p:cNvSpPr>
            <a:spLocks noGrp="1"/>
          </p:cNvSpPr>
          <p:nvPr>
            <p:ph type="title"/>
          </p:nvPr>
        </p:nvSpPr>
        <p:spPr>
          <a:xfrm>
            <a:off x="838200" y="365125"/>
            <a:ext cx="10515600" cy="320675"/>
          </a:xfrm>
        </p:spPr>
        <p:txBody>
          <a:bodyPr>
            <a:normAutofit fontScale="90000"/>
          </a:bodyPr>
          <a:lstStyle/>
          <a:p>
            <a:r>
              <a:rPr lang="fr-FR" sz="1800" b="1" dirty="0">
                <a:solidFill>
                  <a:srgbClr val="C00000"/>
                </a:solidFill>
              </a:rPr>
              <a:t>II-Education à la santé </a:t>
            </a:r>
            <a:r>
              <a:rPr lang="fr-FR" sz="1800" dirty="0"/>
              <a:t>–suite</a:t>
            </a:r>
          </a:p>
        </p:txBody>
      </p:sp>
      <p:sp>
        <p:nvSpPr>
          <p:cNvPr id="3" name="Espace réservé du contenu 2">
            <a:extLst>
              <a:ext uri="{FF2B5EF4-FFF2-40B4-BE49-F238E27FC236}">
                <a16:creationId xmlns:a16="http://schemas.microsoft.com/office/drawing/2014/main" id="{2758536D-0365-D10B-03FC-B1977BEAB7A5}"/>
              </a:ext>
            </a:extLst>
          </p:cNvPr>
          <p:cNvSpPr>
            <a:spLocks noGrp="1"/>
          </p:cNvSpPr>
          <p:nvPr>
            <p:ph idx="1"/>
          </p:nvPr>
        </p:nvSpPr>
        <p:spPr>
          <a:xfrm>
            <a:off x="838200" y="685800"/>
            <a:ext cx="10515600" cy="7086600"/>
          </a:xfrm>
        </p:spPr>
        <p:txBody>
          <a:bodyPr>
            <a:normAutofit fontScale="25000" lnSpcReduction="20000"/>
          </a:bodyPr>
          <a:lstStyle/>
          <a:p>
            <a:pPr lvl="0"/>
            <a:r>
              <a:rPr lang="fr-FR" sz="6400" b="1" dirty="0"/>
              <a:t>Éducation à l’hygiène de vie en individuel : Bilans infirmiers des 6emes</a:t>
            </a:r>
            <a:endParaRPr lang="fr-FR" sz="6400" dirty="0"/>
          </a:p>
          <a:p>
            <a:r>
              <a:rPr lang="fr-FR" sz="6400" dirty="0"/>
              <a:t> </a:t>
            </a:r>
          </a:p>
          <a:p>
            <a:pPr lvl="0"/>
            <a:r>
              <a:rPr lang="fr-FR" sz="6400" dirty="0"/>
              <a:t>Entretien approfondi avec l’enfant sur son bien-être, sa santé, son adaptation au collège, sa vie en dehors du collège, etc.</a:t>
            </a:r>
          </a:p>
          <a:p>
            <a:pPr lvl="0"/>
            <a:r>
              <a:rPr lang="fr-FR" sz="6400" dirty="0"/>
              <a:t>Education individualisée à la santé ; alimentation, hygiène de vie, sommeil, écrans etc.</a:t>
            </a:r>
          </a:p>
          <a:p>
            <a:pPr lvl="0"/>
            <a:r>
              <a:rPr lang="fr-FR" sz="6400" dirty="0"/>
              <a:t>Des mesures et dépistages : audition, vision de loin et de près, vision des couleurs, du relief, poids, taille et Indice de masse corporelle ou IMC</a:t>
            </a:r>
          </a:p>
          <a:p>
            <a:pPr lvl="0"/>
            <a:r>
              <a:rPr lang="fr-FR" sz="6400" b="1" dirty="0"/>
              <a:t>A ce jour, Les élèves des classes 602 602 603 604 et 605 ont été vus : soit 140 élèves environ.  </a:t>
            </a:r>
            <a:endParaRPr lang="fr-FR" sz="6400" dirty="0"/>
          </a:p>
          <a:p>
            <a:r>
              <a:rPr lang="fr-FR" sz="6400" b="1" dirty="0"/>
              <a:t> </a:t>
            </a:r>
            <a:endParaRPr lang="fr-FR" sz="6400" dirty="0"/>
          </a:p>
          <a:p>
            <a:pPr lvl="0"/>
            <a:r>
              <a:rPr lang="fr-FR" sz="6400" b="1" dirty="0"/>
              <a:t>Prévention des toxicomanies : tabac, alcool et cannabis ; séances de 1 h 30 pour les 6 classes de 4èmes. :</a:t>
            </a:r>
            <a:endParaRPr lang="fr-FR" sz="6400" dirty="0"/>
          </a:p>
          <a:p>
            <a:r>
              <a:rPr lang="fr-FR" sz="6400" b="1" dirty="0"/>
              <a:t>Toutes les classes de 4emes, 1 h 30 par séance :  les 26 et 27 mai 2026</a:t>
            </a:r>
            <a:endParaRPr lang="fr-FR" sz="6400" dirty="0"/>
          </a:p>
          <a:p>
            <a:r>
              <a:rPr lang="fr-FR" sz="6400" dirty="0"/>
              <a:t>Elle est animée par les policiers-formateurs </a:t>
            </a:r>
            <a:r>
              <a:rPr lang="fr-FR" sz="6400" dirty="0" err="1"/>
              <a:t>anti-drogues</a:t>
            </a:r>
            <a:r>
              <a:rPr lang="fr-FR" sz="6400" dirty="0"/>
              <a:t> : apport de connaissances et de témoignages pour une   prévention de l’entrée en consommation. Les séances se clôturent par une démonstration des gestes de secours à effectuer en cas de coma éthylique (libération des voies aériennes, mise en PLS). </a:t>
            </a:r>
            <a:r>
              <a:rPr lang="fr-FR" sz="6400" b="1" dirty="0"/>
              <a:t> </a:t>
            </a:r>
            <a:endParaRPr lang="fr-FR" sz="6400" dirty="0"/>
          </a:p>
          <a:p>
            <a:r>
              <a:rPr lang="fr-FR" sz="6400" b="1" dirty="0"/>
              <a:t>Education à la citoyenneté </a:t>
            </a:r>
            <a:endParaRPr lang="fr-FR" sz="6400" dirty="0"/>
          </a:p>
          <a:p>
            <a:r>
              <a:rPr lang="fr-FR" sz="6400" b="1" dirty="0"/>
              <a:t>Formation « PREMIERS SECOURS CITOYEN » : 70 élèves de 4emes, volontaires </a:t>
            </a:r>
            <a:endParaRPr lang="fr-FR" sz="6400" dirty="0"/>
          </a:p>
          <a:p>
            <a:r>
              <a:rPr lang="fr-FR" sz="6400" dirty="0"/>
              <a:t>Programmer un ou deux groupes de volontaires selon les possibilités d’emploi du temps des 4emes et des formateurs au cours du mois de </a:t>
            </a:r>
            <a:r>
              <a:rPr lang="fr-FR" sz="6400" b="1" dirty="0"/>
              <a:t>juin 2026</a:t>
            </a:r>
            <a:r>
              <a:rPr lang="fr-FR" sz="6400" dirty="0"/>
              <a:t>. </a:t>
            </a:r>
            <a:r>
              <a:rPr lang="fr-FR" sz="6400" b="1" dirty="0"/>
              <a:t> </a:t>
            </a:r>
            <a:endParaRPr lang="fr-FR" sz="6400" dirty="0"/>
          </a:p>
          <a:p>
            <a:r>
              <a:rPr lang="fr-FR" sz="6400" b="1" u="sng" dirty="0"/>
              <a:t>Objectifs de la formation</a:t>
            </a:r>
            <a:r>
              <a:rPr lang="fr-FR" sz="6400" dirty="0"/>
              <a:t> :</a:t>
            </a:r>
          </a:p>
          <a:p>
            <a:pPr lvl="0"/>
            <a:r>
              <a:rPr lang="fr-FR" sz="4800" dirty="0"/>
              <a:t>Apprendre à réagir face à une situation d’urgence, </a:t>
            </a:r>
          </a:p>
          <a:p>
            <a:pPr lvl="0"/>
            <a:r>
              <a:rPr lang="fr-FR" sz="4800" dirty="0"/>
              <a:t>Savoir mettre en sécurité une victime ou un témoin, </a:t>
            </a:r>
          </a:p>
          <a:p>
            <a:pPr lvl="0"/>
            <a:r>
              <a:rPr lang="fr-FR" sz="4800" dirty="0"/>
              <a:t>Alerter les secours, </a:t>
            </a:r>
          </a:p>
          <a:p>
            <a:pPr lvl="0"/>
            <a:r>
              <a:rPr lang="fr-FR" sz="4800" dirty="0"/>
              <a:t>Effectuer les gestes de survie, </a:t>
            </a:r>
          </a:p>
          <a:p>
            <a:pPr lvl="0"/>
            <a:r>
              <a:rPr lang="fr-FR" sz="4800" dirty="0"/>
              <a:t>Devenir un citoyen capable d’agir en cas de besoin,</a:t>
            </a:r>
          </a:p>
          <a:p>
            <a:endParaRPr lang="fr-FR" dirty="0"/>
          </a:p>
        </p:txBody>
      </p:sp>
    </p:spTree>
    <p:extLst>
      <p:ext uri="{BB962C8B-B14F-4D97-AF65-F5344CB8AC3E}">
        <p14:creationId xmlns:p14="http://schemas.microsoft.com/office/powerpoint/2010/main" val="20055580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E390298-9300-0D59-2BEB-84FC758DAF0E}"/>
              </a:ext>
            </a:extLst>
          </p:cNvPr>
          <p:cNvSpPr>
            <a:spLocks noGrp="1"/>
          </p:cNvSpPr>
          <p:nvPr>
            <p:ph type="title"/>
          </p:nvPr>
        </p:nvSpPr>
        <p:spPr/>
        <p:txBody>
          <a:bodyPr/>
          <a:lstStyle/>
          <a:p>
            <a:r>
              <a:rPr lang="fr-FR" b="1" dirty="0">
                <a:solidFill>
                  <a:srgbClr val="C00000"/>
                </a:solidFill>
              </a:rPr>
              <a:t>                  II- Education à la santé - Suite</a:t>
            </a:r>
          </a:p>
        </p:txBody>
      </p:sp>
      <p:sp>
        <p:nvSpPr>
          <p:cNvPr id="3" name="Espace réservé du contenu 2">
            <a:extLst>
              <a:ext uri="{FF2B5EF4-FFF2-40B4-BE49-F238E27FC236}">
                <a16:creationId xmlns:a16="http://schemas.microsoft.com/office/drawing/2014/main" id="{C5F25905-4872-7A45-12AF-75462281BA8A}"/>
              </a:ext>
            </a:extLst>
          </p:cNvPr>
          <p:cNvSpPr>
            <a:spLocks noGrp="1"/>
          </p:cNvSpPr>
          <p:nvPr>
            <p:ph idx="1"/>
          </p:nvPr>
        </p:nvSpPr>
        <p:spPr/>
        <p:txBody>
          <a:bodyPr>
            <a:normAutofit fontScale="85000" lnSpcReduction="20000"/>
          </a:bodyPr>
          <a:lstStyle/>
          <a:p>
            <a:pPr lvl="0"/>
            <a:r>
              <a:rPr lang="fr-FR" dirty="0"/>
              <a:t>Obtenir un diplôme officiel reconnu, utile et valorisable :  sur un CV, pour la recherche de stage de 3e, dans une future voie professionnelle, mais aussi dans la vie quotidienne, en cas d’accident, de malaise ou d’urgence.</a:t>
            </a:r>
          </a:p>
          <a:p>
            <a:pPr lvl="0"/>
            <a:r>
              <a:rPr lang="fr-FR" dirty="0"/>
              <a:t>Améliorer le climat scolaire, en formant des élèves responsables, autonomes, solidaire.</a:t>
            </a:r>
          </a:p>
          <a:p>
            <a:pPr lvl="0"/>
            <a:r>
              <a:rPr lang="fr-FR" dirty="0"/>
              <a:t>Valoriser l’élève, améliorer l’estime de soi.</a:t>
            </a:r>
          </a:p>
          <a:p>
            <a:r>
              <a:rPr lang="fr-FR" dirty="0"/>
              <a:t>En conclusion, former des citoyens responsables, autonomes et solidaires. </a:t>
            </a:r>
          </a:p>
          <a:p>
            <a:r>
              <a:rPr lang="fr-FR" dirty="0"/>
              <a:t>Animation par Mme DORLEAC et Mme LOUBES, infirmière scolaire. </a:t>
            </a:r>
          </a:p>
          <a:p>
            <a:r>
              <a:rPr lang="fr-FR" dirty="0"/>
              <a:t> </a:t>
            </a:r>
          </a:p>
          <a:p>
            <a:r>
              <a:rPr lang="fr-FR" b="1" dirty="0"/>
              <a:t>Formation « PREMIERS SECOURS CITOYEN » :   10 adultes de la communauté éducative volontaires :  à programmer en juillet 2026 : Formation d’Initiative Locale ou FIL</a:t>
            </a:r>
            <a:endParaRPr lang="fr-FR" dirty="0"/>
          </a:p>
          <a:p>
            <a:r>
              <a:rPr lang="fr-FR" b="1" dirty="0">
                <a:solidFill>
                  <a:srgbClr val="0070C0"/>
                </a:solidFill>
              </a:rPr>
              <a:t>Point sur les Ambassadeurs / Mme </a:t>
            </a:r>
            <a:r>
              <a:rPr lang="fr-FR" b="1" dirty="0" err="1">
                <a:solidFill>
                  <a:srgbClr val="0070C0"/>
                </a:solidFill>
              </a:rPr>
              <a:t>Lateulade</a:t>
            </a:r>
            <a:endParaRPr lang="fr-FR" b="1" dirty="0">
              <a:solidFill>
                <a:srgbClr val="0070C0"/>
              </a:solidFill>
            </a:endParaRPr>
          </a:p>
          <a:p>
            <a:endParaRPr lang="fr-FR" dirty="0"/>
          </a:p>
        </p:txBody>
      </p:sp>
    </p:spTree>
    <p:extLst>
      <p:ext uri="{BB962C8B-B14F-4D97-AF65-F5344CB8AC3E}">
        <p14:creationId xmlns:p14="http://schemas.microsoft.com/office/powerpoint/2010/main" val="3625794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8B0BECC-9E4D-0A57-314C-B644B734B1A8}"/>
              </a:ext>
            </a:extLst>
          </p:cNvPr>
          <p:cNvSpPr>
            <a:spLocks noGrp="1"/>
          </p:cNvSpPr>
          <p:nvPr>
            <p:ph type="title"/>
          </p:nvPr>
        </p:nvSpPr>
        <p:spPr/>
        <p:txBody>
          <a:bodyPr/>
          <a:lstStyle/>
          <a:p>
            <a:r>
              <a:rPr lang="fr-FR" dirty="0">
                <a:solidFill>
                  <a:srgbClr val="C00000"/>
                </a:solidFill>
              </a:rPr>
              <a:t>III- Education à la citoyenneté Phare</a:t>
            </a:r>
          </a:p>
        </p:txBody>
      </p:sp>
      <p:sp>
        <p:nvSpPr>
          <p:cNvPr id="3" name="Espace réservé du contenu 2">
            <a:extLst>
              <a:ext uri="{FF2B5EF4-FFF2-40B4-BE49-F238E27FC236}">
                <a16:creationId xmlns:a16="http://schemas.microsoft.com/office/drawing/2014/main" id="{BDC35D9B-D3CB-77B9-0C0A-A61C11DBD372}"/>
              </a:ext>
            </a:extLst>
          </p:cNvPr>
          <p:cNvSpPr>
            <a:spLocks noGrp="1"/>
          </p:cNvSpPr>
          <p:nvPr>
            <p:ph idx="1"/>
          </p:nvPr>
        </p:nvSpPr>
        <p:spPr/>
        <p:txBody>
          <a:bodyPr/>
          <a:lstStyle/>
          <a:p>
            <a:endParaRPr lang="fr-FR" b="1" dirty="0">
              <a:solidFill>
                <a:srgbClr val="0070C0"/>
              </a:solidFill>
            </a:endParaRPr>
          </a:p>
          <a:p>
            <a:r>
              <a:rPr lang="fr-FR" b="1" dirty="0"/>
              <a:t>Passage du niveau 1 au niveau 3 </a:t>
            </a:r>
            <a:r>
              <a:rPr lang="fr-FR" dirty="0"/>
              <a:t>en cours d’acquisition (il manque trois points)/ Label</a:t>
            </a:r>
          </a:p>
          <a:p>
            <a:endParaRPr lang="fr-FR" dirty="0"/>
          </a:p>
          <a:p>
            <a:r>
              <a:rPr lang="fr-FR" b="1" dirty="0">
                <a:solidFill>
                  <a:srgbClr val="0070C0"/>
                </a:solidFill>
              </a:rPr>
              <a:t>Point sur les Ambassadeurs / Mme </a:t>
            </a:r>
            <a:r>
              <a:rPr lang="fr-FR" b="1" dirty="0" err="1">
                <a:solidFill>
                  <a:srgbClr val="0070C0"/>
                </a:solidFill>
              </a:rPr>
              <a:t>Lateulade</a:t>
            </a:r>
            <a:endParaRPr lang="fr-FR" b="1" dirty="0">
              <a:solidFill>
                <a:srgbClr val="0070C0"/>
              </a:solidFill>
            </a:endParaRPr>
          </a:p>
          <a:p>
            <a:r>
              <a:rPr lang="fr-FR" dirty="0"/>
              <a:t>Certification – Réunion le mardi 17 mars </a:t>
            </a:r>
            <a:r>
              <a:rPr lang="fr-FR"/>
              <a:t>( élèves formés)</a:t>
            </a:r>
          </a:p>
          <a:p>
            <a:endParaRPr lang="fr-FR" dirty="0"/>
          </a:p>
          <a:p>
            <a:endParaRPr lang="fr-FR" dirty="0"/>
          </a:p>
        </p:txBody>
      </p:sp>
    </p:spTree>
    <p:extLst>
      <p:ext uri="{BB962C8B-B14F-4D97-AF65-F5344CB8AC3E}">
        <p14:creationId xmlns:p14="http://schemas.microsoft.com/office/powerpoint/2010/main" val="38973982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0E389CE-4900-991D-D009-44D55CC952BD}"/>
              </a:ext>
            </a:extLst>
          </p:cNvPr>
          <p:cNvSpPr>
            <a:spLocks noGrp="1"/>
          </p:cNvSpPr>
          <p:nvPr>
            <p:ph type="title"/>
          </p:nvPr>
        </p:nvSpPr>
        <p:spPr/>
        <p:txBody>
          <a:bodyPr/>
          <a:lstStyle/>
          <a:p>
            <a:r>
              <a:rPr lang="fr-FR" b="1" dirty="0">
                <a:solidFill>
                  <a:srgbClr val="C00000"/>
                </a:solidFill>
              </a:rPr>
              <a:t>III-Propositions</a:t>
            </a:r>
          </a:p>
        </p:txBody>
      </p:sp>
      <p:sp>
        <p:nvSpPr>
          <p:cNvPr id="3" name="Espace réservé du contenu 2">
            <a:extLst>
              <a:ext uri="{FF2B5EF4-FFF2-40B4-BE49-F238E27FC236}">
                <a16:creationId xmlns:a16="http://schemas.microsoft.com/office/drawing/2014/main" id="{5EA378C2-F52B-41DE-F034-938582A7A2FF}"/>
              </a:ext>
            </a:extLst>
          </p:cNvPr>
          <p:cNvSpPr>
            <a:spLocks noGrp="1"/>
          </p:cNvSpPr>
          <p:nvPr>
            <p:ph idx="1"/>
          </p:nvPr>
        </p:nvSpPr>
        <p:spPr/>
        <p:txBody>
          <a:bodyPr/>
          <a:lstStyle/>
          <a:p>
            <a:r>
              <a:rPr lang="fr-FR" dirty="0"/>
              <a:t>A développer :</a:t>
            </a:r>
          </a:p>
          <a:p>
            <a:r>
              <a:rPr lang="fr-FR" dirty="0"/>
              <a:t>- Lutte contre l’homophobie</a:t>
            </a:r>
          </a:p>
          <a:p>
            <a:r>
              <a:rPr lang="fr-FR" dirty="0"/>
              <a:t>-Lutte contre le sexisme</a:t>
            </a:r>
          </a:p>
          <a:p>
            <a:r>
              <a:rPr lang="fr-FR" dirty="0"/>
              <a:t>- Lutte contre La puff</a:t>
            </a:r>
          </a:p>
          <a:p>
            <a:r>
              <a:rPr lang="fr-FR" dirty="0"/>
              <a:t>-Pôle ressources Santé dans le collège</a:t>
            </a:r>
          </a:p>
          <a:p>
            <a:r>
              <a:rPr lang="fr-FR" dirty="0"/>
              <a:t>-Développer les partenariats / Pour le moment nous sommes en partenariat avec le CVRE et le secours populaire.</a:t>
            </a:r>
          </a:p>
        </p:txBody>
      </p:sp>
    </p:spTree>
    <p:extLst>
      <p:ext uri="{BB962C8B-B14F-4D97-AF65-F5344CB8AC3E}">
        <p14:creationId xmlns:p14="http://schemas.microsoft.com/office/powerpoint/2010/main" val="3460115880"/>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94</TotalTime>
  <Words>886</Words>
  <Application>Microsoft Office PowerPoint</Application>
  <PresentationFormat>Grand écran</PresentationFormat>
  <Paragraphs>87</Paragraphs>
  <Slides>10</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10</vt:i4>
      </vt:variant>
    </vt:vector>
  </HeadingPairs>
  <TitlesOfParts>
    <vt:vector size="14" baseType="lpstr">
      <vt:lpstr>Aptos</vt:lpstr>
      <vt:lpstr>Aptos Display</vt:lpstr>
      <vt:lpstr>Arial</vt:lpstr>
      <vt:lpstr>Thème Office</vt:lpstr>
      <vt:lpstr>CESCE  n°2</vt:lpstr>
      <vt:lpstr>                                    Ordre du jour</vt:lpstr>
      <vt:lpstr>Axe principal : amélioration du climat scolaire</vt:lpstr>
      <vt:lpstr>                        I- Bilan vie scolaire</vt:lpstr>
      <vt:lpstr>                         II-  Education à la santé</vt:lpstr>
      <vt:lpstr>II-Education à la santé –suite</vt:lpstr>
      <vt:lpstr>                  II- Education à la santé - Suite</vt:lpstr>
      <vt:lpstr>III- Education à la citoyenneté Phare</vt:lpstr>
      <vt:lpstr>III-Propositions</vt:lpstr>
      <vt:lpstr>Date de la nouvelle réunion CESCE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Magali Lateulade</dc:creator>
  <cp:lastModifiedBy>Lateulade, Magali</cp:lastModifiedBy>
  <cp:revision>6</cp:revision>
  <cp:lastPrinted>2026-03-19T09:42:55Z</cp:lastPrinted>
  <dcterms:created xsi:type="dcterms:W3CDTF">2026-03-16T20:40:23Z</dcterms:created>
  <dcterms:modified xsi:type="dcterms:W3CDTF">2026-03-31T12:06:51Z</dcterms:modified>
</cp:coreProperties>
</file>