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72" r:id="rId11"/>
    <p:sldId id="273" r:id="rId12"/>
    <p:sldId id="266" r:id="rId13"/>
    <p:sldId id="274" r:id="rId14"/>
    <p:sldId id="267" r:id="rId15"/>
    <p:sldId id="268" r:id="rId16"/>
    <p:sldId id="269" r:id="rId17"/>
    <p:sldId id="270" r:id="rId18"/>
    <p:sldId id="271"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22"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752E1A2-962C-7468-B759-B95B355EF92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xmlns="" id="{54D8BC18-0C68-A623-FD7C-90119B9266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xmlns="" id="{9F622000-2FD7-000A-C04A-80388268FC28}"/>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9DEC6C16-76A2-4A79-973B-E201B9D049D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A396630A-324D-4568-68A1-F836B53E5A36}"/>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2069841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4B41A28-05C0-0708-B42A-1E9954E744FA}"/>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xmlns="" id="{93DA78FD-718E-F2DA-F816-5A9363612FE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BA3E9F84-C240-714D-404F-5DE52C659424}"/>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C2D47DFF-C35D-2BE5-1AFC-86E9B95AC7B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38A80C27-11FF-90A0-31A4-5C5A96969C26}"/>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974408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7BFA126D-F535-5E90-EA97-C048EA370E7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xmlns="" id="{EBF57CCF-A008-881D-7FEA-84FCEC19069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38BAF9AA-E52A-C86C-A357-AF603CAB9F45}"/>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8F4BB8BE-A698-6342-FBF0-12BC33159E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14CB3FFE-97F3-4928-1C93-FE40DC97D503}"/>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3887270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B1DF644F-5109-43E7-2C5E-70DFFEA6042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xmlns="" id="{841F624C-D4E8-F9B6-0BE0-B4199263569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137E0BDF-1B8E-C69E-E42E-91443202FE6F}"/>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B3A39D0C-5D0B-892E-1593-A051993C4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7B686A94-3311-086C-73F0-2EEBD18FB522}"/>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2567199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A70B7FA-41DF-F4AB-58CF-FF507544147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xmlns="" id="{1630FA5F-9967-6C46-5BC3-FC2BD2DA1A1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xmlns="" id="{669D0F4F-7EBE-852E-5796-BDAE17AD1C5B}"/>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C5B62CEE-B994-4A2E-7196-E807A259C40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2BB2B9E4-43A0-8638-D7B9-A7159BF5EE42}"/>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4125060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E46899C-24F1-1F35-392A-780D9424E8C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xmlns="" id="{98593330-72CB-1F67-7FFF-4A183473C35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xmlns="" id="{404E057A-16A2-6F42-5147-B7A562A498C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xmlns="" id="{FD050EA3-C3B2-FDE3-B1D0-14D7F8983C81}"/>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6" name="Espace réservé du pied de page 5">
            <a:extLst>
              <a:ext uri="{FF2B5EF4-FFF2-40B4-BE49-F238E27FC236}">
                <a16:creationId xmlns:a16="http://schemas.microsoft.com/office/drawing/2014/main" xmlns="" id="{29291E7F-3EC2-961E-B8D9-A83E899CF7E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5062C6D4-9B71-1325-B126-16E9C18432C3}"/>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1935563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92D0E71-3ED7-7489-8F36-E34BC53C923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xmlns="" id="{9CACD4E9-ECD1-E49D-6BD7-E9D4886531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xmlns="" id="{25A55ECC-754E-C167-B3B1-BA4C70D898A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xmlns="" id="{827F4F4B-9C8C-9ECB-3034-0E86331A11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xmlns="" id="{4572EA3E-E5D7-DB42-2F56-CB5E053D0A7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xmlns="" id="{50C80394-88D0-2790-21A8-1FCB2C77F133}"/>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8" name="Espace réservé du pied de page 7">
            <a:extLst>
              <a:ext uri="{FF2B5EF4-FFF2-40B4-BE49-F238E27FC236}">
                <a16:creationId xmlns:a16="http://schemas.microsoft.com/office/drawing/2014/main" xmlns="" id="{F5504B20-52EF-5480-212C-28194EC3160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xmlns="" id="{80CD9F0D-9ACB-78F9-D5F8-E153E3F51B79}"/>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423932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4C245CF-EBEF-CB47-5C62-B364B8FB214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xmlns="" id="{D6431A30-1659-DF74-3601-AFA8D731944E}"/>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4" name="Espace réservé du pied de page 3">
            <a:extLst>
              <a:ext uri="{FF2B5EF4-FFF2-40B4-BE49-F238E27FC236}">
                <a16:creationId xmlns:a16="http://schemas.microsoft.com/office/drawing/2014/main" xmlns="" id="{5A3BE737-C179-FC8A-55B5-0E6A54719A6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xmlns="" id="{9EEEA6ED-2FB2-DDEE-346F-CBBECF8BDB7A}"/>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1105738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E9DB3FF9-3764-04B4-E8F5-DBA1BA3C3E99}"/>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3" name="Espace réservé du pied de page 2">
            <a:extLst>
              <a:ext uri="{FF2B5EF4-FFF2-40B4-BE49-F238E27FC236}">
                <a16:creationId xmlns:a16="http://schemas.microsoft.com/office/drawing/2014/main" xmlns="" id="{F2A0DB21-ED11-807A-D555-1B3E609F39F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xmlns="" id="{D9704DAF-E7C5-6EC9-9DE6-B00DCB18F523}"/>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3025890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8107902-5865-C3AD-AE7B-62505CF59F4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xmlns="" id="{B536B269-921F-59A4-A59E-6A180D15AF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xmlns="" id="{9240780D-BDD6-1488-0BD2-321AEBC071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xmlns="" id="{059ECB24-BEC6-36FF-DA63-C3D761BC19A3}"/>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6" name="Espace réservé du pied de page 5">
            <a:extLst>
              <a:ext uri="{FF2B5EF4-FFF2-40B4-BE49-F238E27FC236}">
                <a16:creationId xmlns:a16="http://schemas.microsoft.com/office/drawing/2014/main" xmlns="" id="{89412A12-1D48-5855-553E-0CA8E3EEE6B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DEE684DC-07F4-841E-BA7F-7537D356C097}"/>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2793400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B77ADB87-8DFD-653B-95F1-3169F810E48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xmlns="" id="{6FF9C033-62AA-BD79-21AE-BC92CE3FB7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xmlns="" id="{BADC9713-0E6A-1A02-8F74-576D7F69DC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xmlns="" id="{543B79F3-2E73-CB9C-BB0E-9200DD22C6BA}"/>
              </a:ext>
            </a:extLst>
          </p:cNvPr>
          <p:cNvSpPr>
            <a:spLocks noGrp="1"/>
          </p:cNvSpPr>
          <p:nvPr>
            <p:ph type="dt" sz="half" idx="10"/>
          </p:nvPr>
        </p:nvSpPr>
        <p:spPr/>
        <p:txBody>
          <a:bodyPr/>
          <a:lstStyle/>
          <a:p>
            <a:fld id="{634A503A-0343-489E-895D-C9E6F8E57F70}" type="datetimeFigureOut">
              <a:rPr lang="fr-FR" smtClean="0"/>
              <a:pPr/>
              <a:t>17/04/2024</a:t>
            </a:fld>
            <a:endParaRPr lang="fr-FR"/>
          </a:p>
        </p:txBody>
      </p:sp>
      <p:sp>
        <p:nvSpPr>
          <p:cNvPr id="6" name="Espace réservé du pied de page 5">
            <a:extLst>
              <a:ext uri="{FF2B5EF4-FFF2-40B4-BE49-F238E27FC236}">
                <a16:creationId xmlns:a16="http://schemas.microsoft.com/office/drawing/2014/main" xmlns="" id="{2C376619-BF08-AB80-4C1F-14BB4C3F7C8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0479FA67-EF8B-2022-8DA7-5ADB1FEA97F8}"/>
              </a:ext>
            </a:extLst>
          </p:cNvPr>
          <p:cNvSpPr>
            <a:spLocks noGrp="1"/>
          </p:cNvSpPr>
          <p:nvPr>
            <p:ph type="sldNum" sz="quarter" idx="12"/>
          </p:nvPr>
        </p:nvSpPr>
        <p:spPr/>
        <p:txBody>
          <a:body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1490348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FF996B05-D1F0-45A4-A569-DE87654281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xmlns="" id="{B59DC400-BF83-916C-7721-5D884027CE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6C22D87C-5402-CCB7-63C4-A8B73E4828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34A503A-0343-489E-895D-C9E6F8E57F70}" type="datetimeFigureOut">
              <a:rPr lang="fr-FR" smtClean="0"/>
              <a:pPr/>
              <a:t>17/04/2024</a:t>
            </a:fld>
            <a:endParaRPr lang="fr-FR"/>
          </a:p>
        </p:txBody>
      </p:sp>
      <p:sp>
        <p:nvSpPr>
          <p:cNvPr id="5" name="Espace réservé du pied de page 4">
            <a:extLst>
              <a:ext uri="{FF2B5EF4-FFF2-40B4-BE49-F238E27FC236}">
                <a16:creationId xmlns:a16="http://schemas.microsoft.com/office/drawing/2014/main" xmlns="" id="{B16A084C-5D64-F054-CBDA-4292D9250D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xmlns="" id="{1E8D6D7D-7E01-D178-E605-2DC08DD670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A87546-748A-45BB-96C2-ADF99FF9B9CA}" type="slidenum">
              <a:rPr lang="fr-FR" smtClean="0"/>
              <a:pPr/>
              <a:t>‹N°›</a:t>
            </a:fld>
            <a:endParaRPr lang="fr-FR"/>
          </a:p>
        </p:txBody>
      </p:sp>
    </p:spTree>
    <p:extLst>
      <p:ext uri="{BB962C8B-B14F-4D97-AF65-F5344CB8AC3E}">
        <p14:creationId xmlns:p14="http://schemas.microsoft.com/office/powerpoint/2010/main" xmlns="" val="2029183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F489E99-6CD5-23B2-5593-365B5D3CE668}"/>
              </a:ext>
            </a:extLst>
          </p:cNvPr>
          <p:cNvSpPr>
            <a:spLocks noGrp="1"/>
          </p:cNvSpPr>
          <p:nvPr>
            <p:ph type="ctrTitle"/>
          </p:nvPr>
        </p:nvSpPr>
        <p:spPr/>
        <p:txBody>
          <a:bodyPr/>
          <a:lstStyle/>
          <a:p>
            <a:r>
              <a:rPr lang="fr-FR" dirty="0"/>
              <a:t>Egalité Filles-Garçons</a:t>
            </a:r>
          </a:p>
        </p:txBody>
      </p:sp>
      <p:sp>
        <p:nvSpPr>
          <p:cNvPr id="3" name="Sous-titre 2">
            <a:extLst>
              <a:ext uri="{FF2B5EF4-FFF2-40B4-BE49-F238E27FC236}">
                <a16:creationId xmlns:a16="http://schemas.microsoft.com/office/drawing/2014/main" xmlns="" id="{804669FC-5FDB-D7E4-FCB3-66FFBA95C76C}"/>
              </a:ext>
            </a:extLst>
          </p:cNvPr>
          <p:cNvSpPr>
            <a:spLocks noGrp="1"/>
          </p:cNvSpPr>
          <p:nvPr>
            <p:ph type="subTitle" idx="1"/>
          </p:nvPr>
        </p:nvSpPr>
        <p:spPr/>
        <p:txBody>
          <a:bodyPr/>
          <a:lstStyle/>
          <a:p>
            <a:r>
              <a:rPr lang="fr-FR" b="1" dirty="0">
                <a:solidFill>
                  <a:srgbClr val="7030A0"/>
                </a:solidFill>
              </a:rPr>
              <a:t>Rétablir </a:t>
            </a:r>
            <a:r>
              <a:rPr lang="fr-FR" b="1">
                <a:solidFill>
                  <a:srgbClr val="7030A0"/>
                </a:solidFill>
              </a:rPr>
              <a:t>et favoriser une </a:t>
            </a:r>
            <a:r>
              <a:rPr lang="fr-FR" b="1" dirty="0">
                <a:solidFill>
                  <a:srgbClr val="7030A0"/>
                </a:solidFill>
              </a:rPr>
              <a:t>égalité dans le choix des études scientifiques</a:t>
            </a:r>
          </a:p>
        </p:txBody>
      </p:sp>
    </p:spTree>
    <p:extLst>
      <p:ext uri="{BB962C8B-B14F-4D97-AF65-F5344CB8AC3E}">
        <p14:creationId xmlns:p14="http://schemas.microsoft.com/office/powerpoint/2010/main" xmlns="" val="145176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L’autocensure</a:t>
            </a:r>
            <a:endParaRPr lang="fr-FR" b="1" dirty="0">
              <a:solidFill>
                <a:srgbClr val="C00000"/>
              </a:solidFill>
            </a:endParaRPr>
          </a:p>
        </p:txBody>
      </p:sp>
      <p:sp>
        <p:nvSpPr>
          <p:cNvPr id="3" name="Espace réservé du contenu 2"/>
          <p:cNvSpPr>
            <a:spLocks noGrp="1"/>
          </p:cNvSpPr>
          <p:nvPr>
            <p:ph idx="1"/>
          </p:nvPr>
        </p:nvSpPr>
        <p:spPr/>
        <p:txBody>
          <a:bodyPr/>
          <a:lstStyle/>
          <a:p>
            <a:r>
              <a:rPr lang="fr-FR" dirty="0" smtClean="0"/>
              <a:t>L’autocensure proviendrait du manque de </a:t>
            </a:r>
            <a:r>
              <a:rPr lang="fr-FR" b="1" dirty="0" smtClean="0"/>
              <a:t>modèles féminins,</a:t>
            </a:r>
          </a:p>
          <a:p>
            <a:r>
              <a:rPr lang="fr-FR" dirty="0" smtClean="0"/>
              <a:t>e</a:t>
            </a:r>
            <a:r>
              <a:rPr lang="fr-FR" dirty="0" smtClean="0"/>
              <a:t>t </a:t>
            </a:r>
            <a:r>
              <a:rPr lang="fr-FR" dirty="0" smtClean="0"/>
              <a:t>d</a:t>
            </a:r>
            <a:r>
              <a:rPr lang="fr-FR" dirty="0" smtClean="0"/>
              <a:t>es </a:t>
            </a:r>
            <a:r>
              <a:rPr lang="fr-FR" b="1" dirty="0" smtClean="0"/>
              <a:t>stéréotypes intériorisés:</a:t>
            </a:r>
          </a:p>
          <a:p>
            <a:r>
              <a:rPr lang="fr-FR" b="1" dirty="0" smtClean="0"/>
              <a:t>«</a:t>
            </a:r>
            <a:r>
              <a:rPr lang="fr-FR" i="1" dirty="0" smtClean="0"/>
              <a:t> Les femmes ont cette crainte d’aller, d’oser »</a:t>
            </a:r>
          </a:p>
          <a:p>
            <a:r>
              <a:rPr lang="fr-FR" i="1" dirty="0" smtClean="0"/>
              <a:t>« Les filles sont plus sensibles aux jugements que les garçons »</a:t>
            </a:r>
          </a:p>
          <a:p>
            <a:r>
              <a:rPr lang="fr-FR" i="1" dirty="0" smtClean="0"/>
              <a:t>« Les filles aiment trop apprendre par cœur et n’aiment pas trop quand il faut comprendre ou essayer de réfléchir »</a:t>
            </a:r>
          </a:p>
          <a:p>
            <a:endParaRPr lang="fr-FR" b="1"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L’autocensure</a:t>
            </a:r>
            <a:endParaRPr lang="fr-FR" b="1" dirty="0">
              <a:solidFill>
                <a:srgbClr val="C00000"/>
              </a:solidFill>
            </a:endParaRPr>
          </a:p>
        </p:txBody>
      </p:sp>
      <p:sp>
        <p:nvSpPr>
          <p:cNvPr id="3" name="Espace réservé du contenu 2"/>
          <p:cNvSpPr>
            <a:spLocks noGrp="1"/>
          </p:cNvSpPr>
          <p:nvPr>
            <p:ph idx="1"/>
          </p:nvPr>
        </p:nvSpPr>
        <p:spPr/>
        <p:txBody>
          <a:bodyPr>
            <a:normAutofit fontScale="92500" lnSpcReduction="10000"/>
          </a:bodyPr>
          <a:lstStyle/>
          <a:p>
            <a:r>
              <a:rPr lang="fr-FR" dirty="0" smtClean="0"/>
              <a:t>Beaucoup d’adolescentes se posent des questions et sont elles mêmes démunies face à ces préjugés intériorisés. Excellentes élèves soutenues par des parents et des professeurs qui les encouragent à être ambitieuses, elles ne comprennent pas d’où viennent leurs doutes et leurs angoisses</a:t>
            </a:r>
          </a:p>
          <a:p>
            <a:r>
              <a:rPr lang="fr-FR" dirty="0" smtClean="0"/>
              <a:t>« </a:t>
            </a:r>
            <a:r>
              <a:rPr lang="fr-FR" i="1" dirty="0" smtClean="0"/>
              <a:t>J’ai beaucoup tendance à me rabaisser moi-même. Je me dis « t’as aucune légitimité, pourquoi tu fais ça? J’ai tendance à m’écraser face à un homme, bizarrement. Pourtant mes parents sont très bienveillants, ils font attention à ce que moi et mon frère on soit égaux. Ma mère est complètement indépendante, j’ai un modèle de femme qui est incroyable! Je sais qu’on me l’a mis dans la tête quelque part, mais je ne vois pas où? »</a:t>
            </a:r>
            <a:endParaRPr lang="fr-FR"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Comment entraver cette dynamique ?</a:t>
            </a:r>
          </a:p>
        </p:txBody>
      </p:sp>
      <p:sp>
        <p:nvSpPr>
          <p:cNvPr id="3" name="Espace réservé du contenu 2"/>
          <p:cNvSpPr>
            <a:spLocks noGrp="1"/>
          </p:cNvSpPr>
          <p:nvPr>
            <p:ph idx="1"/>
          </p:nvPr>
        </p:nvSpPr>
        <p:spPr/>
        <p:txBody>
          <a:bodyPr>
            <a:normAutofit lnSpcReduction="10000"/>
          </a:bodyPr>
          <a:lstStyle/>
          <a:p>
            <a:r>
              <a:rPr lang="fr-FR" dirty="0" smtClean="0"/>
              <a:t>«</a:t>
            </a:r>
            <a:r>
              <a:rPr lang="fr-FR" b="1" dirty="0" smtClean="0">
                <a:solidFill>
                  <a:srgbClr val="7030A0"/>
                </a:solidFill>
              </a:rPr>
              <a:t> </a:t>
            </a:r>
            <a:r>
              <a:rPr lang="fr-FR" b="1" i="1" dirty="0" smtClean="0">
                <a:solidFill>
                  <a:srgbClr val="7030A0"/>
                </a:solidFill>
              </a:rPr>
              <a:t>Désignés responsables du problème, elles devraient aussi en être la solution. Les jeunes filles devraient oser en surmontant les </a:t>
            </a:r>
            <a:r>
              <a:rPr lang="fr-FR" b="1" i="1" dirty="0" smtClean="0">
                <a:solidFill>
                  <a:srgbClr val="7030A0"/>
                </a:solidFill>
              </a:rPr>
              <a:t>p</a:t>
            </a:r>
            <a:r>
              <a:rPr lang="fr-FR" b="1" i="1" dirty="0" smtClean="0">
                <a:solidFill>
                  <a:srgbClr val="7030A0"/>
                </a:solidFill>
              </a:rPr>
              <a:t>eurs  et les femmes scientifiques devraient se rendre visibles et disponibles en tant que modèles</a:t>
            </a:r>
            <a:r>
              <a:rPr lang="fr-FR" dirty="0" smtClean="0"/>
              <a:t> »</a:t>
            </a:r>
          </a:p>
          <a:p>
            <a:r>
              <a:rPr lang="fr-FR" b="1" dirty="0" smtClean="0">
                <a:solidFill>
                  <a:srgbClr val="7030A0"/>
                </a:solidFill>
              </a:rPr>
              <a:t>Lutter contre l’indicible sexisme</a:t>
            </a:r>
          </a:p>
          <a:p>
            <a:r>
              <a:rPr lang="fr-FR" dirty="0" smtClean="0"/>
              <a:t>« </a:t>
            </a:r>
            <a:r>
              <a:rPr lang="fr-FR" i="1" dirty="0" smtClean="0"/>
              <a:t>t’as pas la tête à faire maths physique »</a:t>
            </a:r>
          </a:p>
          <a:p>
            <a:r>
              <a:rPr lang="fr-FR" i="1" dirty="0" smtClean="0"/>
              <a:t>« Tu es sûre que tu l’as fait toi-même » »</a:t>
            </a:r>
          </a:p>
          <a:p>
            <a:r>
              <a:rPr lang="fr-FR" i="1" dirty="0" smtClean="0"/>
              <a:t>« On va pas tout remettre en question parce qu’il y a peut-être une femme dans l’histoire des sciences »</a:t>
            </a:r>
          </a:p>
          <a:p>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Comment entraver cette dynamique?</a:t>
            </a:r>
            <a:endParaRPr lang="fr-FR" b="1" dirty="0">
              <a:solidFill>
                <a:srgbClr val="C00000"/>
              </a:solidFill>
            </a:endParaRPr>
          </a:p>
        </p:txBody>
      </p:sp>
      <p:sp>
        <p:nvSpPr>
          <p:cNvPr id="3" name="Espace réservé du contenu 2"/>
          <p:cNvSpPr>
            <a:spLocks noGrp="1"/>
          </p:cNvSpPr>
          <p:nvPr>
            <p:ph idx="1"/>
          </p:nvPr>
        </p:nvSpPr>
        <p:spPr/>
        <p:txBody>
          <a:bodyPr>
            <a:normAutofit fontScale="70000" lnSpcReduction="20000"/>
          </a:bodyPr>
          <a:lstStyle/>
          <a:p>
            <a:r>
              <a:rPr lang="fr-FR" b="1" dirty="0" smtClean="0">
                <a:solidFill>
                  <a:srgbClr val="7030A0"/>
                </a:solidFill>
              </a:rPr>
              <a:t>La loi</a:t>
            </a:r>
          </a:p>
          <a:p>
            <a:r>
              <a:rPr lang="fr-FR" dirty="0" smtClean="0"/>
              <a:t>En droit pénal, l’outrage sexiste consiste à :</a:t>
            </a:r>
          </a:p>
          <a:p>
            <a:r>
              <a:rPr lang="fr-FR" dirty="0" smtClean="0"/>
              <a:t>« </a:t>
            </a:r>
            <a:r>
              <a:rPr lang="fr-FR" i="1" dirty="0" smtClean="0"/>
              <a:t>Imposer à une personne tout propos ou comportement à connotation sexuelle ou sexiste qui, soit porte atteinte à sa dignité en raison de son caractère dégradant ou humiliant, soit crée à son encontre une situation intimidante, hostile ou offensante ». ART 621 Code pénal</a:t>
            </a:r>
          </a:p>
          <a:p>
            <a:r>
              <a:rPr lang="fr-FR" dirty="0" smtClean="0"/>
              <a:t>C’est un délit puni par la loi</a:t>
            </a:r>
          </a:p>
          <a:p>
            <a:r>
              <a:rPr lang="fr-FR" dirty="0" smtClean="0"/>
              <a:t>S’ils sont récurrents, les outrages sexistes sont qualifiés de harcèlement sexuel</a:t>
            </a:r>
            <a:endParaRPr lang="fr-FR" dirty="0" smtClean="0"/>
          </a:p>
          <a:p>
            <a:r>
              <a:rPr lang="fr-FR" dirty="0" smtClean="0"/>
              <a:t>Plus les femmes scientifiques avancent dans leurs parcours, plus elles sont exposées aux violences</a:t>
            </a:r>
          </a:p>
          <a:p>
            <a:r>
              <a:rPr lang="fr-FR" dirty="0" smtClean="0"/>
              <a:t>1 étudiante sur 10 en école d’ingénieur a été agressée </a:t>
            </a:r>
            <a:r>
              <a:rPr lang="fr-FR" dirty="0" smtClean="0"/>
              <a:t>sexuellement</a:t>
            </a:r>
          </a:p>
          <a:p>
            <a:r>
              <a:rPr lang="fr-FR" dirty="0" smtClean="0"/>
              <a:t>1 étudiante sur 4 de Polytechnique et Centrale </a:t>
            </a:r>
            <a:r>
              <a:rPr lang="fr-FR" dirty="0" err="1" smtClean="0"/>
              <a:t>Supélec</a:t>
            </a:r>
            <a:r>
              <a:rPr lang="fr-FR" dirty="0" smtClean="0"/>
              <a:t> a été agressée sexuellement (23%)</a:t>
            </a:r>
          </a:p>
          <a:p>
            <a:r>
              <a:rPr lang="fr-FR" dirty="0" smtClean="0"/>
              <a:t>1 chercheuse sur 2 a été harcelée sexuellement (49%)</a:t>
            </a:r>
            <a:endParaRPr lang="fr-FR" dirty="0" smtClean="0"/>
          </a:p>
          <a:p>
            <a:endParaRPr lang="fr-FR" b="1" dirty="0" smtClean="0">
              <a:solidFill>
                <a:srgbClr val="7030A0"/>
              </a:solidFill>
            </a:endParaRPr>
          </a:p>
          <a:p>
            <a:endParaRPr lang="fr-FR" b="1" dirty="0" smtClean="0">
              <a:solidFill>
                <a:srgbClr val="7030A0"/>
              </a:solidFill>
            </a:endParaRPr>
          </a:p>
          <a:p>
            <a:endParaRPr lang="fr-FR" b="1" dirty="0">
              <a:solidFill>
                <a:srgbClr val="7030A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Comment entraver cette dynamique</a:t>
            </a:r>
            <a:r>
              <a:rPr lang="fr-FR" dirty="0" smtClean="0">
                <a:solidFill>
                  <a:srgbClr val="C00000"/>
                </a:solidFill>
              </a:rPr>
              <a:t>?</a:t>
            </a:r>
            <a:endParaRPr lang="fr-FR" dirty="0">
              <a:solidFill>
                <a:srgbClr val="C00000"/>
              </a:solidFill>
            </a:endParaRPr>
          </a:p>
        </p:txBody>
      </p:sp>
      <p:sp>
        <p:nvSpPr>
          <p:cNvPr id="3" name="Espace réservé du contenu 2"/>
          <p:cNvSpPr>
            <a:spLocks noGrp="1"/>
          </p:cNvSpPr>
          <p:nvPr>
            <p:ph idx="1"/>
          </p:nvPr>
        </p:nvSpPr>
        <p:spPr/>
        <p:txBody>
          <a:bodyPr>
            <a:normAutofit fontScale="77500" lnSpcReduction="20000"/>
          </a:bodyPr>
          <a:lstStyle/>
          <a:p>
            <a:r>
              <a:rPr lang="fr-FR" b="1" dirty="0" smtClean="0">
                <a:solidFill>
                  <a:srgbClr val="7030A0"/>
                </a:solidFill>
              </a:rPr>
              <a:t>Lutter contre le déni des violences</a:t>
            </a:r>
          </a:p>
          <a:p>
            <a:r>
              <a:rPr lang="fr-FR" dirty="0" smtClean="0"/>
              <a:t>« </a:t>
            </a:r>
            <a:r>
              <a:rPr lang="fr-FR" i="1" dirty="0" smtClean="0"/>
              <a:t>La fréquence et la violence de ces interactions discriminantes sont minimisées et banalisées surtout en milieu scolaire et étudiant. Les moqueries portant sur l’intelligence et le rapport au travail des filles et les insultes liées au corps et à la sexualité sont monnaie courante au lycée mais elles sont sous estimées par le personnel éducatif. Les adultes parlent d’immaturité et d’humour pour justifier le comportement des garçons et les élèves se réapproprient ce discours « ils plaisantent » « ils ne pensent pas à mal ». En conséquence les élèves maîtrisent mal la définition du sexisme et décrivent les violences comme des blagues et des jeux ».</a:t>
            </a:r>
            <a:endParaRPr lang="fr-FR" b="1" dirty="0" smtClean="0">
              <a:solidFill>
                <a:srgbClr val="7030A0"/>
              </a:solidFill>
            </a:endParaRPr>
          </a:p>
          <a:p>
            <a:r>
              <a:rPr lang="fr-FR" b="1" dirty="0" smtClean="0">
                <a:solidFill>
                  <a:srgbClr val="7030A0"/>
                </a:solidFill>
              </a:rPr>
              <a:t>Renouer avec l’histoire et les figures symboliques</a:t>
            </a:r>
          </a:p>
          <a:p>
            <a:r>
              <a:rPr lang="fr-FR" i="1" dirty="0" smtClean="0"/>
              <a:t>« L’effacement des femmes de l’histoire donne l’illusion d’un intérêt féminin tardif pour les mathématiques et les sciences. De nombreuses filles ignorent que les femmes ont été actives et présentes dans ces disciplines depuis aussi longtemps que les hommes, mais exclues des récits historiques et progressivement oubliées ».</a:t>
            </a:r>
          </a:p>
          <a:p>
            <a:endParaRPr lang="fr-FR" b="1" dirty="0">
              <a:solidFill>
                <a:srgbClr val="7030A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Vidéos témoignages</a:t>
            </a:r>
          </a:p>
        </p:txBody>
      </p:sp>
      <p:sp>
        <p:nvSpPr>
          <p:cNvPr id="3" name="Espace réservé du contenu 2"/>
          <p:cNvSpPr>
            <a:spLocks noGrp="1"/>
          </p:cNvSpPr>
          <p:nvPr>
            <p:ph idx="1"/>
          </p:nvPr>
        </p:nvSpPr>
        <p:spPr/>
        <p:txBody>
          <a:bodyPr/>
          <a:lstStyle/>
          <a:p>
            <a:r>
              <a:rPr lang="fr-FR" dirty="0"/>
              <a:t>www.youtube.com/user/femmeset sciences</a:t>
            </a:r>
          </a:p>
          <a:p>
            <a:r>
              <a:rPr lang="fr-FR" dirty="0"/>
              <a:t>Les femmes sont-elles faites pour les sciences</a:t>
            </a:r>
            <a:r>
              <a:rPr lang="fr-FR" dirty="0" smtClean="0"/>
              <a:t>? 7 minutes</a:t>
            </a:r>
            <a:endParaRPr lang="fr-FR" dirty="0"/>
          </a:p>
          <a:p>
            <a:r>
              <a:rPr lang="fr-FR" dirty="0"/>
              <a:t>Les découvertes oubliées femmes scientifiques</a:t>
            </a:r>
          </a:p>
          <a:p>
            <a:r>
              <a:rPr lang="fr-FR" dirty="0"/>
              <a:t>20 femmes scientifiques célèbres</a:t>
            </a:r>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Vidéos témoignages</a:t>
            </a:r>
          </a:p>
        </p:txBody>
      </p:sp>
      <p:sp>
        <p:nvSpPr>
          <p:cNvPr id="3" name="Espace réservé du contenu 2"/>
          <p:cNvSpPr>
            <a:spLocks noGrp="1"/>
          </p:cNvSpPr>
          <p:nvPr>
            <p:ph idx="1"/>
          </p:nvPr>
        </p:nvSpPr>
        <p:spPr/>
        <p:txBody>
          <a:bodyPr/>
          <a:lstStyle/>
          <a:p>
            <a:r>
              <a:rPr lang="fr-FR" dirty="0"/>
              <a:t>WWW.femmesetsciences.fr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A4A44E5-A75A-D2D3-1A4B-29292CD9DB95}"/>
              </a:ext>
            </a:extLst>
          </p:cNvPr>
          <p:cNvSpPr>
            <a:spLocks noGrp="1"/>
          </p:cNvSpPr>
          <p:nvPr>
            <p:ph type="ctrTitle"/>
          </p:nvPr>
        </p:nvSpPr>
        <p:spPr>
          <a:xfrm>
            <a:off x="1524000" y="196949"/>
            <a:ext cx="9144000" cy="731519"/>
          </a:xfrm>
        </p:spPr>
        <p:txBody>
          <a:bodyPr>
            <a:normAutofit/>
          </a:bodyPr>
          <a:lstStyle/>
          <a:p>
            <a:r>
              <a:rPr lang="fr-FR" sz="2800" b="1" dirty="0">
                <a:solidFill>
                  <a:srgbClr val="C00000"/>
                </a:solidFill>
              </a:rPr>
              <a:t>LES FEMMES SCIENTIFIQUES CELEBRES</a:t>
            </a:r>
          </a:p>
        </p:txBody>
      </p:sp>
      <p:sp>
        <p:nvSpPr>
          <p:cNvPr id="3" name="Sous-titre 2">
            <a:extLst>
              <a:ext uri="{FF2B5EF4-FFF2-40B4-BE49-F238E27FC236}">
                <a16:creationId xmlns:a16="http://schemas.microsoft.com/office/drawing/2014/main" xmlns="" id="{DDDE8DE6-2633-5B5E-26BC-54E79E9D830C}"/>
              </a:ext>
            </a:extLst>
          </p:cNvPr>
          <p:cNvSpPr>
            <a:spLocks noGrp="1"/>
          </p:cNvSpPr>
          <p:nvPr>
            <p:ph type="subTitle" idx="1"/>
          </p:nvPr>
        </p:nvSpPr>
        <p:spPr>
          <a:xfrm>
            <a:off x="1495865" y="998807"/>
            <a:ext cx="9144000" cy="4670473"/>
          </a:xfrm>
        </p:spPr>
        <p:txBody>
          <a:bodyPr>
            <a:normAutofit/>
          </a:bodyPr>
          <a:lstStyle/>
          <a:p>
            <a:r>
              <a:rPr lang="fr-FR" dirty="0" smtClean="0"/>
              <a:t>Ada Lovelace,  pionnière de la science informatique, elle a conçu  le premier véritable programme informatique.</a:t>
            </a:r>
          </a:p>
          <a:p>
            <a:r>
              <a:rPr lang="fr-FR" dirty="0" smtClean="0"/>
              <a:t>Marie Curie, physicienne et chimiste, scientifique qui obtenu deux prix Nobel. Elle a découvert deux éléments chimiques : le radium et le polonium. Elle est la première enseignante à la </a:t>
            </a:r>
            <a:r>
              <a:rPr lang="fr-FR" dirty="0" smtClean="0"/>
              <a:t>S</a:t>
            </a:r>
            <a:r>
              <a:rPr lang="fr-FR" dirty="0" smtClean="0"/>
              <a:t>orbonne.</a:t>
            </a:r>
          </a:p>
          <a:p>
            <a:r>
              <a:rPr lang="fr-FR" dirty="0" smtClean="0"/>
              <a:t>Rachel Carson, pionnière de l’écologie</a:t>
            </a:r>
          </a:p>
          <a:p>
            <a:r>
              <a:rPr lang="fr-FR" dirty="0" err="1" smtClean="0"/>
              <a:t>AdaYonath</a:t>
            </a:r>
            <a:r>
              <a:rPr lang="fr-FR" dirty="0" smtClean="0"/>
              <a:t>, Biologiste, scientifique qui a fait un travail de recherches sur les antibiotiques</a:t>
            </a:r>
          </a:p>
          <a:p>
            <a:r>
              <a:rPr lang="fr-FR" dirty="0" err="1" smtClean="0"/>
              <a:t>Tierra</a:t>
            </a:r>
            <a:r>
              <a:rPr lang="fr-FR" dirty="0" smtClean="0"/>
              <a:t> </a:t>
            </a:r>
            <a:r>
              <a:rPr lang="fr-FR" dirty="0" err="1" smtClean="0"/>
              <a:t>Guinn</a:t>
            </a:r>
            <a:r>
              <a:rPr lang="fr-FR" dirty="0" smtClean="0"/>
              <a:t>, ingénieure en aérospatiale</a:t>
            </a:r>
          </a:p>
          <a:p>
            <a:r>
              <a:rPr lang="fr-FR" dirty="0" smtClean="0"/>
              <a:t>Claudine </a:t>
            </a:r>
            <a:r>
              <a:rPr lang="fr-FR" dirty="0" err="1" smtClean="0"/>
              <a:t>Hermann,Physicienne</a:t>
            </a:r>
            <a:r>
              <a:rPr lang="fr-FR" dirty="0" smtClean="0"/>
              <a:t>, première femme professeure des universités à l’école Polytechnique</a:t>
            </a:r>
          </a:p>
          <a:p>
            <a:endParaRPr lang="fr-FR" dirty="0" smtClean="0"/>
          </a:p>
          <a:p>
            <a:endParaRPr lang="fr-FR" dirty="0" smtClean="0"/>
          </a:p>
          <a:p>
            <a:endParaRPr lang="fr-FR" dirty="0" smtClean="0"/>
          </a:p>
          <a:p>
            <a:endParaRPr lang="fr-FR" dirty="0"/>
          </a:p>
        </p:txBody>
      </p:sp>
    </p:spTree>
    <p:extLst>
      <p:ext uri="{BB962C8B-B14F-4D97-AF65-F5344CB8AC3E}">
        <p14:creationId xmlns:p14="http://schemas.microsoft.com/office/powerpoint/2010/main" xmlns="" val="2018229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00E6F32-632A-A26B-7540-74852AA63B1D}"/>
              </a:ext>
            </a:extLst>
          </p:cNvPr>
          <p:cNvSpPr>
            <a:spLocks noGrp="1"/>
          </p:cNvSpPr>
          <p:nvPr>
            <p:ph type="title"/>
          </p:nvPr>
        </p:nvSpPr>
        <p:spPr/>
        <p:txBody>
          <a:bodyPr/>
          <a:lstStyle/>
          <a:p>
            <a:r>
              <a:rPr lang="fr-FR" b="1" dirty="0">
                <a:solidFill>
                  <a:srgbClr val="C00000"/>
                </a:solidFill>
              </a:rPr>
              <a:t>Les métiers scientifiques</a:t>
            </a:r>
          </a:p>
        </p:txBody>
      </p:sp>
      <p:sp>
        <p:nvSpPr>
          <p:cNvPr id="3" name="Espace réservé du contenu 2">
            <a:extLst>
              <a:ext uri="{FF2B5EF4-FFF2-40B4-BE49-F238E27FC236}">
                <a16:creationId xmlns:a16="http://schemas.microsoft.com/office/drawing/2014/main" xmlns="" id="{B2F233E1-A90C-0D7A-8103-4A5671482464}"/>
              </a:ext>
            </a:extLst>
          </p:cNvPr>
          <p:cNvSpPr>
            <a:spLocks noGrp="1"/>
          </p:cNvSpPr>
          <p:nvPr>
            <p:ph idx="1"/>
          </p:nvPr>
        </p:nvSpPr>
        <p:spPr>
          <a:xfrm>
            <a:off x="838200" y="1392702"/>
            <a:ext cx="10515600" cy="5050301"/>
          </a:xfrm>
        </p:spPr>
        <p:txBody>
          <a:bodyPr>
            <a:normAutofit fontScale="85000" lnSpcReduction="20000"/>
          </a:bodyPr>
          <a:lstStyle/>
          <a:p>
            <a:r>
              <a:rPr lang="fr-FR" smtClean="0"/>
              <a:t>CF site ONISEP</a:t>
            </a:r>
            <a:endParaRPr lang="fr-FR" dirty="0" smtClean="0"/>
          </a:p>
          <a:p>
            <a:r>
              <a:rPr lang="fr-FR" dirty="0" smtClean="0"/>
              <a:t>Les métiers scientifiques :</a:t>
            </a:r>
          </a:p>
          <a:p>
            <a:r>
              <a:rPr lang="fr-FR" dirty="0" smtClean="0"/>
              <a:t>Ingénieur</a:t>
            </a:r>
          </a:p>
          <a:p>
            <a:r>
              <a:rPr lang="fr-FR" dirty="0" smtClean="0"/>
              <a:t>Chercheur ou Chercheuse</a:t>
            </a:r>
          </a:p>
          <a:p>
            <a:r>
              <a:rPr lang="fr-FR" dirty="0" smtClean="0"/>
              <a:t>Informaticien/ Informaticienne</a:t>
            </a:r>
          </a:p>
          <a:p>
            <a:r>
              <a:rPr lang="fr-FR" dirty="0" smtClean="0"/>
              <a:t>Biologiste</a:t>
            </a:r>
          </a:p>
          <a:p>
            <a:r>
              <a:rPr lang="fr-FR" dirty="0" smtClean="0"/>
              <a:t>Chimiste</a:t>
            </a:r>
          </a:p>
          <a:p>
            <a:r>
              <a:rPr lang="fr-FR" dirty="0" smtClean="0"/>
              <a:t>Physicien / Physicienne</a:t>
            </a:r>
          </a:p>
          <a:p>
            <a:r>
              <a:rPr lang="fr-FR" dirty="0" smtClean="0"/>
              <a:t>Recherche médicale</a:t>
            </a:r>
          </a:p>
          <a:p>
            <a:r>
              <a:rPr lang="fr-FR" dirty="0" smtClean="0"/>
              <a:t>Médecine</a:t>
            </a:r>
          </a:p>
          <a:p>
            <a:r>
              <a:rPr lang="fr-FR" dirty="0" smtClean="0"/>
              <a:t>Géologue</a:t>
            </a:r>
          </a:p>
          <a:p>
            <a:r>
              <a:rPr lang="fr-FR" dirty="0" smtClean="0"/>
              <a:t>Astronome</a:t>
            </a:r>
          </a:p>
          <a:p>
            <a:r>
              <a:rPr lang="fr-FR" dirty="0" smtClean="0"/>
              <a:t>Mathématicien/Mathématicienne</a:t>
            </a:r>
            <a:endParaRPr lang="fr-FR" dirty="0" smtClean="0"/>
          </a:p>
          <a:p>
            <a:endParaRPr lang="fr-FR" dirty="0"/>
          </a:p>
        </p:txBody>
      </p:sp>
    </p:spTree>
    <p:extLst>
      <p:ext uri="{BB962C8B-B14F-4D97-AF65-F5344CB8AC3E}">
        <p14:creationId xmlns:p14="http://schemas.microsoft.com/office/powerpoint/2010/main" xmlns="" val="2041809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Citation</a:t>
            </a:r>
          </a:p>
        </p:txBody>
      </p:sp>
      <p:sp>
        <p:nvSpPr>
          <p:cNvPr id="3" name="Espace réservé du contenu 2"/>
          <p:cNvSpPr>
            <a:spLocks noGrp="1"/>
          </p:cNvSpPr>
          <p:nvPr>
            <p:ph idx="1"/>
          </p:nvPr>
        </p:nvSpPr>
        <p:spPr/>
        <p:txBody>
          <a:bodyPr/>
          <a:lstStyle/>
          <a:p>
            <a:r>
              <a:rPr lang="fr-FR" dirty="0"/>
              <a:t>Un constat :</a:t>
            </a:r>
          </a:p>
          <a:p>
            <a:r>
              <a:rPr lang="fr-FR" dirty="0"/>
              <a:t>«</a:t>
            </a:r>
            <a:r>
              <a:rPr lang="fr-FR" i="1" dirty="0"/>
              <a:t> Nous avons tous et toutes fait des études de mathématiques. Depuis que l’instruction est obligatoire jusqu’à 16 ans (1959), presque tous les enfants français passent au moins 10 ans à faire plusieurs heures de mathématiques par semaine. Mais à 16 ans, au lycée, on peut choisir de continuer ou non. A partir de là tout le monde ne suit pas le même parcours </a:t>
            </a:r>
          </a:p>
          <a:p>
            <a:r>
              <a:rPr lang="fr-FR" b="1" dirty="0">
                <a:solidFill>
                  <a:srgbClr val="002060"/>
                </a:solidFill>
              </a:rPr>
              <a:t>Pourquoi suivons-nous un parcours plutôt qu’un autre?</a:t>
            </a:r>
          </a:p>
          <a:p>
            <a:r>
              <a:rPr lang="fr-FR" b="1" dirty="0">
                <a:solidFill>
                  <a:srgbClr val="002060"/>
                </a:solidFill>
              </a:rPr>
              <a:t>«</a:t>
            </a:r>
            <a:r>
              <a:rPr lang="fr-FR" sz="1600" dirty="0"/>
              <a:t> Matheuses Les filles, avenir des mathématiques Perronet-Marc Paris- </a:t>
            </a:r>
            <a:r>
              <a:rPr lang="fr-FR" sz="1600" dirty="0" err="1"/>
              <a:t>Romaskevich</a:t>
            </a:r>
            <a:r>
              <a:rPr lang="fr-FR" b="1" dirty="0">
                <a:solidFill>
                  <a:srgbClr val="002060"/>
                </a:solidFill>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0"/>
            <a:ext cx="10515600" cy="1325563"/>
          </a:xfrm>
        </p:spPr>
        <p:txBody>
          <a:bodyPr/>
          <a:lstStyle/>
          <a:p>
            <a:r>
              <a:rPr lang="fr-FR" b="1" dirty="0">
                <a:solidFill>
                  <a:srgbClr val="C00000"/>
                </a:solidFill>
              </a:rPr>
              <a:t>La documentation</a:t>
            </a:r>
          </a:p>
        </p:txBody>
      </p:sp>
      <p:sp>
        <p:nvSpPr>
          <p:cNvPr id="3" name="Espace réservé du contenu 2"/>
          <p:cNvSpPr>
            <a:spLocks noGrp="1"/>
          </p:cNvSpPr>
          <p:nvPr>
            <p:ph idx="1"/>
          </p:nvPr>
        </p:nvSpPr>
        <p:spPr>
          <a:xfrm>
            <a:off x="838200" y="1460500"/>
            <a:ext cx="10515600" cy="4351338"/>
          </a:xfrm>
        </p:spPr>
        <p:txBody>
          <a:bodyPr>
            <a:normAutofit fontScale="92500" lnSpcReduction="10000"/>
          </a:bodyPr>
          <a:lstStyle/>
          <a:p>
            <a:r>
              <a:rPr lang="fr-FR" dirty="0"/>
              <a:t>La séance s’appuie sur les travaux de :</a:t>
            </a:r>
          </a:p>
          <a:p>
            <a:endParaRPr lang="fr-FR" dirty="0"/>
          </a:p>
          <a:p>
            <a:r>
              <a:rPr lang="fr-FR" b="1" dirty="0"/>
              <a:t>Clémence </a:t>
            </a:r>
            <a:r>
              <a:rPr lang="fr-FR" b="1" dirty="0" err="1"/>
              <a:t>Perronnet</a:t>
            </a:r>
            <a:r>
              <a:rPr lang="fr-FR" dirty="0"/>
              <a:t>, s</a:t>
            </a:r>
            <a:r>
              <a:rPr lang="fr-FR" i="1" dirty="0"/>
              <a:t>ociologue et chercheuse</a:t>
            </a:r>
          </a:p>
          <a:p>
            <a:r>
              <a:rPr lang="fr-FR" b="1" dirty="0"/>
              <a:t>Claire Marc</a:t>
            </a:r>
            <a:r>
              <a:rPr lang="fr-FR" dirty="0"/>
              <a:t>, </a:t>
            </a:r>
            <a:r>
              <a:rPr lang="fr-FR" i="1" dirty="0"/>
              <a:t>médiatrice scientifique spécialiste de la synthèse dessinée d’articles scientifiques</a:t>
            </a:r>
          </a:p>
          <a:p>
            <a:r>
              <a:rPr lang="fr-FR" b="1" dirty="0"/>
              <a:t>Olga Paris </a:t>
            </a:r>
            <a:r>
              <a:rPr lang="fr-FR" b="1" dirty="0" err="1"/>
              <a:t>Romaskevich</a:t>
            </a:r>
            <a:r>
              <a:rPr lang="fr-FR" b="1" i="1" dirty="0" err="1"/>
              <a:t>,mathématicienne</a:t>
            </a:r>
            <a:r>
              <a:rPr lang="fr-FR" b="1" i="1" dirty="0"/>
              <a:t> </a:t>
            </a:r>
            <a:r>
              <a:rPr lang="fr-FR" i="1" dirty="0"/>
              <a:t>chargée de recherches au CNRS à l’institut  de Mathématiques de Marseille</a:t>
            </a:r>
          </a:p>
          <a:p>
            <a:endParaRPr lang="fr-FR" dirty="0"/>
          </a:p>
          <a:p>
            <a:r>
              <a:rPr lang="fr-FR" i="1" dirty="0"/>
              <a:t>Matheuses, les filles avenir des mathématiques</a:t>
            </a:r>
          </a:p>
          <a:p>
            <a:r>
              <a:rPr lang="fr-FR" dirty="0"/>
              <a:t>Ouvrage que vous pouvez trouver au CDI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Question</a:t>
            </a:r>
          </a:p>
        </p:txBody>
      </p:sp>
      <p:sp>
        <p:nvSpPr>
          <p:cNvPr id="3" name="Espace réservé du contenu 2"/>
          <p:cNvSpPr>
            <a:spLocks noGrp="1"/>
          </p:cNvSpPr>
          <p:nvPr>
            <p:ph idx="1"/>
          </p:nvPr>
        </p:nvSpPr>
        <p:spPr/>
        <p:txBody>
          <a:bodyPr/>
          <a:lstStyle/>
          <a:p>
            <a:r>
              <a:rPr lang="fr-FR" dirty="0"/>
              <a:t>Dans le groupe présent</a:t>
            </a:r>
          </a:p>
          <a:p>
            <a:endParaRPr lang="fr-FR" dirty="0"/>
          </a:p>
          <a:p>
            <a:r>
              <a:rPr lang="fr-FR" dirty="0"/>
              <a:t>Qui envisage des études scientifiques?</a:t>
            </a:r>
          </a:p>
          <a:p>
            <a:r>
              <a:rPr lang="fr-FR" dirty="0"/>
              <a:t>Lesquelles?</a:t>
            </a:r>
          </a:p>
          <a:p>
            <a:r>
              <a:rPr lang="fr-FR" dirty="0"/>
              <a:t>Pour quel métier?</a:t>
            </a:r>
          </a:p>
          <a:p>
            <a:endParaRPr lang="fr-FR" dirty="0"/>
          </a:p>
          <a:p>
            <a:r>
              <a:rPr lang="fr-FR" dirty="0"/>
              <a:t>Est-ce que certains hésitent? Pourquoi?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question du déterminisme</a:t>
            </a:r>
          </a:p>
        </p:txBody>
      </p:sp>
      <p:sp>
        <p:nvSpPr>
          <p:cNvPr id="3" name="Espace réservé du contenu 2"/>
          <p:cNvSpPr>
            <a:spLocks noGrp="1"/>
          </p:cNvSpPr>
          <p:nvPr>
            <p:ph idx="1"/>
          </p:nvPr>
        </p:nvSpPr>
        <p:spPr/>
        <p:txBody>
          <a:bodyPr/>
          <a:lstStyle/>
          <a:p>
            <a:r>
              <a:rPr lang="fr-FR" dirty="0"/>
              <a:t>« </a:t>
            </a:r>
            <a:r>
              <a:rPr lang="fr-FR" i="1" dirty="0"/>
              <a:t>Nos parcours en mathématiques pourraient être aléatoires…Mais si on observe de près les études et les métiers mathématiques on se rend compte que ce n’est pas le cas.</a:t>
            </a:r>
          </a:p>
          <a:p>
            <a:r>
              <a:rPr lang="fr-FR" i="1" dirty="0"/>
              <a:t>Quand on compare une population générale et la population qui fait des mathématiques à partir du lycée on constate que plusieurs types de personnes disparaissent progressivement:</a:t>
            </a:r>
          </a:p>
          <a:p>
            <a:r>
              <a:rPr lang="fr-FR" i="1" dirty="0"/>
              <a:t>Les femmes</a:t>
            </a:r>
          </a:p>
          <a:p>
            <a:r>
              <a:rPr lang="fr-FR" i="1" dirty="0"/>
              <a:t>Les personnes qui viennent des classes populaires</a:t>
            </a:r>
          </a:p>
          <a:p>
            <a:r>
              <a:rPr lang="fr-FR" i="1" dirty="0"/>
              <a:t>Les personnes qui viennent des minorités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Le problème?</a:t>
            </a:r>
          </a:p>
        </p:txBody>
      </p:sp>
      <p:sp>
        <p:nvSpPr>
          <p:cNvPr id="3" name="Espace réservé du contenu 2"/>
          <p:cNvSpPr>
            <a:spLocks noGrp="1"/>
          </p:cNvSpPr>
          <p:nvPr>
            <p:ph idx="1"/>
          </p:nvPr>
        </p:nvSpPr>
        <p:spPr/>
        <p:txBody>
          <a:bodyPr/>
          <a:lstStyle/>
          <a:p>
            <a:r>
              <a:rPr lang="fr-FR" dirty="0"/>
              <a:t>Le problème est le suivant :</a:t>
            </a:r>
          </a:p>
          <a:p>
            <a:endParaRPr lang="fr-FR" dirty="0"/>
          </a:p>
          <a:p>
            <a:r>
              <a:rPr lang="fr-FR" b="1" dirty="0">
                <a:solidFill>
                  <a:srgbClr val="7030A0"/>
                </a:solidFill>
              </a:rPr>
              <a:t>Pourquoi y a-t-il si peu de filles en mathématiques alors qu’elles ont les mêmes capacités cognitives que les garçons et y réussissent aussi bien (voire mieux) qu’eux pendant leurs études?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C00000"/>
                </a:solidFill>
              </a:rPr>
              <a:t/>
            </a:r>
            <a:br>
              <a:rPr lang="fr-FR" dirty="0" smtClean="0">
                <a:solidFill>
                  <a:srgbClr val="C00000"/>
                </a:solidFill>
              </a:rPr>
            </a:br>
            <a:r>
              <a:rPr lang="fr-FR" b="1" dirty="0" smtClean="0">
                <a:solidFill>
                  <a:srgbClr val="C00000"/>
                </a:solidFill>
              </a:rPr>
              <a:t>Une </a:t>
            </a:r>
            <a:r>
              <a:rPr lang="fr-FR" b="1" dirty="0">
                <a:solidFill>
                  <a:srgbClr val="C00000"/>
                </a:solidFill>
              </a:rPr>
              <a:t>hypothèse</a:t>
            </a:r>
          </a:p>
        </p:txBody>
      </p:sp>
      <p:sp>
        <p:nvSpPr>
          <p:cNvPr id="3" name="Espace réservé du contenu 2"/>
          <p:cNvSpPr>
            <a:spLocks noGrp="1"/>
          </p:cNvSpPr>
          <p:nvPr>
            <p:ph idx="1"/>
          </p:nvPr>
        </p:nvSpPr>
        <p:spPr/>
        <p:txBody>
          <a:bodyPr/>
          <a:lstStyle/>
          <a:p>
            <a:r>
              <a:rPr lang="fr-FR" dirty="0"/>
              <a:t>Une hypothèse principale :</a:t>
            </a:r>
          </a:p>
          <a:p>
            <a:endParaRPr lang="fr-FR" dirty="0"/>
          </a:p>
          <a:p>
            <a:r>
              <a:rPr lang="fr-FR" b="1" dirty="0">
                <a:solidFill>
                  <a:srgbClr val="7030A0"/>
                </a:solidFill>
              </a:rPr>
              <a:t>Les filles seraient exclues des mathématiques en raison du sexe, des origines sociales, et de la race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Des préjugés à la réalité?</a:t>
            </a:r>
          </a:p>
        </p:txBody>
      </p:sp>
      <p:sp>
        <p:nvSpPr>
          <p:cNvPr id="3" name="Espace réservé du contenu 2"/>
          <p:cNvSpPr>
            <a:spLocks noGrp="1"/>
          </p:cNvSpPr>
          <p:nvPr>
            <p:ph idx="1"/>
          </p:nvPr>
        </p:nvSpPr>
        <p:spPr/>
        <p:txBody>
          <a:bodyPr>
            <a:normAutofit fontScale="77500" lnSpcReduction="20000"/>
          </a:bodyPr>
          <a:lstStyle/>
          <a:p>
            <a:r>
              <a:rPr lang="fr-FR" b="1" dirty="0" smtClean="0">
                <a:solidFill>
                  <a:srgbClr val="00B0F0"/>
                </a:solidFill>
              </a:rPr>
              <a:t>Faut-il avoir des parents scientifiques pour réussir en mathématiques?</a:t>
            </a:r>
          </a:p>
          <a:p>
            <a:r>
              <a:rPr lang="fr-FR" i="1" dirty="0" smtClean="0"/>
              <a:t>Les transmissions de parents à enfants ne sont pas génétiques. Il s’agit d’un héritage culturel. La socialisation familiale est l’une des plus influentes de nos vies ». </a:t>
            </a:r>
            <a:r>
              <a:rPr lang="fr-FR" dirty="0" smtClean="0"/>
              <a:t>Quand on vient  d‘une famille de scientifiques on accède plus facilement à des ressources, des habitudes et des réseaux favorables.</a:t>
            </a:r>
            <a:endParaRPr lang="fr-FR" dirty="0" smtClean="0"/>
          </a:p>
          <a:p>
            <a:r>
              <a:rPr lang="fr-FR" b="1" dirty="0" smtClean="0">
                <a:solidFill>
                  <a:srgbClr val="00B0F0"/>
                </a:solidFill>
              </a:rPr>
              <a:t>Faut-il être intelligente pour réussir en mathématiques?</a:t>
            </a:r>
          </a:p>
          <a:p>
            <a:r>
              <a:rPr lang="fr-FR" i="1" dirty="0" smtClean="0"/>
              <a:t>Ce n’est pas l’intelligence qui rend bon en mathématiques c’est l’accès, l’apprentissage qui permettent de devenir bons en mathématiques.</a:t>
            </a:r>
          </a:p>
          <a:p>
            <a:r>
              <a:rPr lang="fr-FR" b="1" dirty="0" smtClean="0">
                <a:solidFill>
                  <a:srgbClr val="00B0F0"/>
                </a:solidFill>
              </a:rPr>
              <a:t>Être  forte en mathématiques, c’est inné ou cela s’apprend?</a:t>
            </a:r>
            <a:endParaRPr lang="fr-FR" b="1" dirty="0" smtClean="0">
              <a:solidFill>
                <a:srgbClr val="00B0F0"/>
              </a:solidFill>
            </a:endParaRPr>
          </a:p>
          <a:p>
            <a:r>
              <a:rPr lang="fr-FR" i="1" dirty="0" smtClean="0"/>
              <a:t>Des travaux montrent d’abord que derrière le talent, il y a toujours énormément d’entraînement et de travail. Mais cela ne suffit pas : la réussite exige aussi des conditions matérielles et des relations sociales favorables.</a:t>
            </a:r>
            <a:endParaRPr lang="fr-FR"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L’autocensure</a:t>
            </a:r>
          </a:p>
        </p:txBody>
      </p:sp>
      <p:sp>
        <p:nvSpPr>
          <p:cNvPr id="3" name="Espace réservé du contenu 2"/>
          <p:cNvSpPr>
            <a:spLocks noGrp="1"/>
          </p:cNvSpPr>
          <p:nvPr>
            <p:ph idx="1"/>
          </p:nvPr>
        </p:nvSpPr>
        <p:spPr/>
        <p:txBody>
          <a:bodyPr>
            <a:normAutofit fontScale="92500" lnSpcReduction="20000"/>
          </a:bodyPr>
          <a:lstStyle/>
          <a:p>
            <a:r>
              <a:rPr lang="fr-FR" dirty="0" smtClean="0"/>
              <a:t>Témoignage d’une élève</a:t>
            </a:r>
            <a:endParaRPr lang="fr-FR" dirty="0" smtClean="0"/>
          </a:p>
          <a:p>
            <a:r>
              <a:rPr lang="fr-FR" dirty="0" smtClean="0"/>
              <a:t>« </a:t>
            </a:r>
            <a:r>
              <a:rPr lang="fr-FR" i="1" dirty="0" smtClean="0"/>
              <a:t>Le problème c’est que pour devenir chercheur, il ne faut pas avoir peur de ne pas comprendre ou de ne pas réussir, il faut croire en soi un minimum. Et c’est un peu compliqué parce que moi. Je ne pourrai pas</a:t>
            </a:r>
            <a:r>
              <a:rPr lang="fr-FR" dirty="0" smtClean="0"/>
              <a:t> »</a:t>
            </a:r>
          </a:p>
          <a:p>
            <a:r>
              <a:rPr lang="fr-FR" dirty="0" smtClean="0"/>
              <a:t>Comme elle, la plupart des filles disent douter de leurs compétences et de leurs capacités en mathématiques, même quand elle sont en situation de réussite.</a:t>
            </a:r>
          </a:p>
          <a:p>
            <a:r>
              <a:rPr lang="fr-FR" dirty="0" smtClean="0"/>
              <a:t>En moyenne, les filles manifestent beaucoup moins d’assurance que les garçons en mathématiques-&gt; 61% des filles de seconde ressentent de l’inquiétude en pensant aux mathématiques contre 40% de garçons. Elles sous estiment aussi leur niveau et leur efficacité</a:t>
            </a: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248</TotalTime>
  <Words>464</Words>
  <Application>Microsoft Office PowerPoint</Application>
  <PresentationFormat>Personnalisé</PresentationFormat>
  <Paragraphs>111</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Egalité Filles-Garçons</vt:lpstr>
      <vt:lpstr>Citation</vt:lpstr>
      <vt:lpstr>La documentation</vt:lpstr>
      <vt:lpstr>Question</vt:lpstr>
      <vt:lpstr>La question du déterminisme</vt:lpstr>
      <vt:lpstr>Le problème?</vt:lpstr>
      <vt:lpstr> Une hypothèse</vt:lpstr>
      <vt:lpstr>Des préjugés à la réalité?</vt:lpstr>
      <vt:lpstr>L’autocensure</vt:lpstr>
      <vt:lpstr>L’autocensure</vt:lpstr>
      <vt:lpstr>L’autocensure</vt:lpstr>
      <vt:lpstr>Comment entraver cette dynamique ?</vt:lpstr>
      <vt:lpstr>Comment entraver cette dynamique?</vt:lpstr>
      <vt:lpstr>Comment entraver cette dynamique?</vt:lpstr>
      <vt:lpstr>Vidéos témoignages</vt:lpstr>
      <vt:lpstr>Vidéos témoignages</vt:lpstr>
      <vt:lpstr>LES FEMMES SCIENTIFIQUES CELEBRES</vt:lpstr>
      <vt:lpstr>Les métiers scientifiques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Egalité filles-Garçons</dc:title>
  <dc:creator>Magali Lateulade</dc:creator>
  <cp:lastModifiedBy>Utilisateur Windows</cp:lastModifiedBy>
  <cp:revision>36</cp:revision>
  <dcterms:created xsi:type="dcterms:W3CDTF">2024-04-17T12:06:13Z</dcterms:created>
  <dcterms:modified xsi:type="dcterms:W3CDTF">2024-04-17T20:53:49Z</dcterms:modified>
</cp:coreProperties>
</file>