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56" d="100"/>
          <a:sy n="56" d="100"/>
        </p:scale>
        <p:origin x="1296" y="2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D359C-49E6-4B1C-5D09-C27D0363F986}"/>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9083B472-AB7C-9086-E821-6F4189C05D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1590CB2-F529-7B1B-790A-3089A0A0FC16}"/>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5" name="Espace réservé du pied de page 4">
            <a:extLst>
              <a:ext uri="{FF2B5EF4-FFF2-40B4-BE49-F238E27FC236}">
                <a16:creationId xmlns:a16="http://schemas.microsoft.com/office/drawing/2014/main" id="{455D4F8A-6B21-1CE0-E7A4-657BF1EF564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8B8950D-566F-46EF-553D-B78A891BC1C7}"/>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379312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858C5F-1C33-F496-1934-2734C805697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F529ADA-0EA6-3C0A-E39B-DDAA7636B835}"/>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1581FA0-B7BF-DB77-5E96-0E8CA4831392}"/>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5" name="Espace réservé du pied de page 4">
            <a:extLst>
              <a:ext uri="{FF2B5EF4-FFF2-40B4-BE49-F238E27FC236}">
                <a16:creationId xmlns:a16="http://schemas.microsoft.com/office/drawing/2014/main" id="{CB9F5FE4-EC65-885A-F941-88A4831D7C2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AC854B9-974A-27FE-0BB4-3AE0EA25F3B2}"/>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3960243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7DFE452-3A45-C6CD-BA99-5E46CAD4896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2313F4D-F079-8190-5427-DDBF3F1C725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8969504-0E80-DF1D-1706-59B2ED64AADF}"/>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5" name="Espace réservé du pied de page 4">
            <a:extLst>
              <a:ext uri="{FF2B5EF4-FFF2-40B4-BE49-F238E27FC236}">
                <a16:creationId xmlns:a16="http://schemas.microsoft.com/office/drawing/2014/main" id="{A18BAE3F-342E-7440-451A-14C00391ECA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03F3360-3379-BC86-1E7A-9785E0735E12}"/>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749783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B79579-921C-F85D-953E-D3E2583FBB8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F7B6F32-11F5-0017-84B0-0B460DFAFB5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D352F3A-2178-1BE0-2AFD-CCCF67A0EDA4}"/>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5" name="Espace réservé du pied de page 4">
            <a:extLst>
              <a:ext uri="{FF2B5EF4-FFF2-40B4-BE49-F238E27FC236}">
                <a16:creationId xmlns:a16="http://schemas.microsoft.com/office/drawing/2014/main" id="{0F142E66-C29B-8039-A6FE-92EDB673D8A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DEAC254-A329-C5B7-CF38-89A42561E96B}"/>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635840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3961BD-94F6-BE90-0544-903F7E0F600E}"/>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CA5ADA48-6DFB-8D98-5091-A40F045F485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D8C6816C-E09E-C138-F714-74E5281C92B6}"/>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5" name="Espace réservé du pied de page 4">
            <a:extLst>
              <a:ext uri="{FF2B5EF4-FFF2-40B4-BE49-F238E27FC236}">
                <a16:creationId xmlns:a16="http://schemas.microsoft.com/office/drawing/2014/main" id="{E85371FF-75F9-5AD4-339C-504B327D146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76552BB-3264-52B7-F9FC-431D7D8EF3D1}"/>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2334512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F3CE3F-7E11-8A71-6499-E9A52104018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2CC7A81-E512-C1A6-3D55-467733126AF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1554567-7467-4BC3-2648-CE5B12F9E09C}"/>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FEB2AB4-60B2-AA89-F64C-69FD42B37A9E}"/>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6" name="Espace réservé du pied de page 5">
            <a:extLst>
              <a:ext uri="{FF2B5EF4-FFF2-40B4-BE49-F238E27FC236}">
                <a16:creationId xmlns:a16="http://schemas.microsoft.com/office/drawing/2014/main" id="{DB36EC53-2745-DC20-7056-E7F8A32718F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B82863F-CD86-5D6B-608A-8D54AD894D67}"/>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2868311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025624-AF59-7E44-94A1-3245BD12B472}"/>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F9FCD599-AC72-6690-7D57-E044ADE149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C433867-83B8-B373-65E8-260DBCF2816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17741D9-595A-A2B5-AFC2-5CF3E9AC79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FB64E5A9-741B-DB86-C21B-C99F15035CA8}"/>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56D0DF51-EFA5-D483-4BA0-48E4B96D9154}"/>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8" name="Espace réservé du pied de page 7">
            <a:extLst>
              <a:ext uri="{FF2B5EF4-FFF2-40B4-BE49-F238E27FC236}">
                <a16:creationId xmlns:a16="http://schemas.microsoft.com/office/drawing/2014/main" id="{A941DB54-C8C9-3A05-DC89-52A3593713B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15058D1-8770-D8E7-EEFC-1E3B1138CB03}"/>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71270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6AB727-329B-0514-2461-90020A503689}"/>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82CA04FA-D5F0-D95A-74DA-FD33135D96A8}"/>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4" name="Espace réservé du pied de page 3">
            <a:extLst>
              <a:ext uri="{FF2B5EF4-FFF2-40B4-BE49-F238E27FC236}">
                <a16:creationId xmlns:a16="http://schemas.microsoft.com/office/drawing/2014/main" id="{8430B5B9-AF01-ECC4-F5B6-07B70B71DD53}"/>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FFCF2FD-DFD8-A14B-593C-FBE50E00DAAF}"/>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3668909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4ABEA4C-C5B9-E380-5E73-80ED716A8253}"/>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3" name="Espace réservé du pied de page 2">
            <a:extLst>
              <a:ext uri="{FF2B5EF4-FFF2-40B4-BE49-F238E27FC236}">
                <a16:creationId xmlns:a16="http://schemas.microsoft.com/office/drawing/2014/main" id="{84768ABF-E1E3-8806-BE10-5C328040692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F005E5B6-A5B9-3875-D86F-3799DB0B3BE7}"/>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3223786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1FEC48-8D1F-F513-5AD1-5AFCCA72576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A47348A4-2024-D2E0-8CA4-F6EE52D93C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F11A928-DED0-BD50-1016-C219CE6864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6BD752C-7452-DFA9-62C8-88037716B823}"/>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6" name="Espace réservé du pied de page 5">
            <a:extLst>
              <a:ext uri="{FF2B5EF4-FFF2-40B4-BE49-F238E27FC236}">
                <a16:creationId xmlns:a16="http://schemas.microsoft.com/office/drawing/2014/main" id="{C5027AB1-09B1-139A-530B-1155718D0CB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3A96602-EC50-3C07-AD13-BEC242F3BBF9}"/>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2612981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BD6C6D-0F04-F62D-7CD7-B01505F8F56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6B980C1-7175-B605-9255-40AB147A90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94AC310-A1BF-0000-1356-A20D16368D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B86044D-CAB5-4791-95FF-129DF87C848A}"/>
              </a:ext>
            </a:extLst>
          </p:cNvPr>
          <p:cNvSpPr>
            <a:spLocks noGrp="1"/>
          </p:cNvSpPr>
          <p:nvPr>
            <p:ph type="dt" sz="half" idx="10"/>
          </p:nvPr>
        </p:nvSpPr>
        <p:spPr/>
        <p:txBody>
          <a:bodyPr/>
          <a:lstStyle/>
          <a:p>
            <a:fld id="{2C5CA317-3905-49FF-B6D3-C124974A419A}" type="datetimeFigureOut">
              <a:rPr lang="fr-FR" smtClean="0"/>
              <a:t>12/10/2025</a:t>
            </a:fld>
            <a:endParaRPr lang="fr-FR"/>
          </a:p>
        </p:txBody>
      </p:sp>
      <p:sp>
        <p:nvSpPr>
          <p:cNvPr id="6" name="Espace réservé du pied de page 5">
            <a:extLst>
              <a:ext uri="{FF2B5EF4-FFF2-40B4-BE49-F238E27FC236}">
                <a16:creationId xmlns:a16="http://schemas.microsoft.com/office/drawing/2014/main" id="{53B3BAD6-B8A5-59B7-0A7C-481E41A93F7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977AB63-B89A-C174-6FD3-BE97D38C6EF9}"/>
              </a:ext>
            </a:extLst>
          </p:cNvPr>
          <p:cNvSpPr>
            <a:spLocks noGrp="1"/>
          </p:cNvSpPr>
          <p:nvPr>
            <p:ph type="sldNum" sz="quarter" idx="12"/>
          </p:nvPr>
        </p:nvSpPr>
        <p:spPr/>
        <p:txBody>
          <a:bodyPr/>
          <a:lstStyle/>
          <a:p>
            <a:fld id="{97408072-38B4-442A-95A6-32D7D8E73928}" type="slidenum">
              <a:rPr lang="fr-FR" smtClean="0"/>
              <a:t>‹N°›</a:t>
            </a:fld>
            <a:endParaRPr lang="fr-FR"/>
          </a:p>
        </p:txBody>
      </p:sp>
    </p:spTree>
    <p:extLst>
      <p:ext uri="{BB962C8B-B14F-4D97-AF65-F5344CB8AC3E}">
        <p14:creationId xmlns:p14="http://schemas.microsoft.com/office/powerpoint/2010/main" val="2553728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95C0152-79E6-802C-220F-FD68BE722B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6D8A081-F062-6C9E-6C16-5998CF32DC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328322E-A8A6-ED8B-EA3D-D9E92E0C2A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C5CA317-3905-49FF-B6D3-C124974A419A}" type="datetimeFigureOut">
              <a:rPr lang="fr-FR" smtClean="0"/>
              <a:t>12/10/2025</a:t>
            </a:fld>
            <a:endParaRPr lang="fr-FR"/>
          </a:p>
        </p:txBody>
      </p:sp>
      <p:sp>
        <p:nvSpPr>
          <p:cNvPr id="5" name="Espace réservé du pied de page 4">
            <a:extLst>
              <a:ext uri="{FF2B5EF4-FFF2-40B4-BE49-F238E27FC236}">
                <a16:creationId xmlns:a16="http://schemas.microsoft.com/office/drawing/2014/main" id="{E973B31B-9537-8FB2-4337-F0D2E75D3B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60881CA3-9D0A-570F-2C73-CEA422371E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408072-38B4-442A-95A6-32D7D8E73928}" type="slidenum">
              <a:rPr lang="fr-FR" smtClean="0"/>
              <a:t>‹N°›</a:t>
            </a:fld>
            <a:endParaRPr lang="fr-FR"/>
          </a:p>
        </p:txBody>
      </p:sp>
    </p:spTree>
    <p:extLst>
      <p:ext uri="{BB962C8B-B14F-4D97-AF65-F5344CB8AC3E}">
        <p14:creationId xmlns:p14="http://schemas.microsoft.com/office/powerpoint/2010/main" val="598645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1E79AE-7278-F820-59AD-C2A02A342938}"/>
              </a:ext>
            </a:extLst>
          </p:cNvPr>
          <p:cNvSpPr>
            <a:spLocks noGrp="1"/>
          </p:cNvSpPr>
          <p:nvPr>
            <p:ph type="ctrTitle"/>
          </p:nvPr>
        </p:nvSpPr>
        <p:spPr/>
        <p:txBody>
          <a:bodyPr/>
          <a:lstStyle/>
          <a:p>
            <a:r>
              <a:rPr lang="fr-FR" dirty="0"/>
              <a:t>Réunion de présentation</a:t>
            </a:r>
          </a:p>
        </p:txBody>
      </p:sp>
      <p:sp>
        <p:nvSpPr>
          <p:cNvPr id="3" name="Sous-titre 2">
            <a:extLst>
              <a:ext uri="{FF2B5EF4-FFF2-40B4-BE49-F238E27FC236}">
                <a16:creationId xmlns:a16="http://schemas.microsoft.com/office/drawing/2014/main" id="{AD04F878-9BE5-A91F-D033-A914CC8AF1FE}"/>
              </a:ext>
            </a:extLst>
          </p:cNvPr>
          <p:cNvSpPr>
            <a:spLocks noGrp="1"/>
          </p:cNvSpPr>
          <p:nvPr>
            <p:ph type="subTitle" idx="1"/>
          </p:nvPr>
        </p:nvSpPr>
        <p:spPr/>
        <p:txBody>
          <a:bodyPr/>
          <a:lstStyle/>
          <a:p>
            <a:r>
              <a:rPr lang="fr-FR" b="1" dirty="0">
                <a:solidFill>
                  <a:srgbClr val="C00000"/>
                </a:solidFill>
              </a:rPr>
              <a:t>Lutte contre le harcèlement en milieu scolaire</a:t>
            </a:r>
          </a:p>
          <a:p>
            <a:r>
              <a:rPr lang="fr-FR" b="1" dirty="0">
                <a:solidFill>
                  <a:srgbClr val="C00000"/>
                </a:solidFill>
              </a:rPr>
              <a:t>Le 9/10/2025</a:t>
            </a:r>
          </a:p>
        </p:txBody>
      </p:sp>
    </p:spTree>
    <p:extLst>
      <p:ext uri="{BB962C8B-B14F-4D97-AF65-F5344CB8AC3E}">
        <p14:creationId xmlns:p14="http://schemas.microsoft.com/office/powerpoint/2010/main" val="3412730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904CC4-772F-9E91-AF18-70017F61FC33}"/>
              </a:ext>
            </a:extLst>
          </p:cNvPr>
          <p:cNvSpPr>
            <a:spLocks noGrp="1"/>
          </p:cNvSpPr>
          <p:nvPr>
            <p:ph type="title"/>
          </p:nvPr>
        </p:nvSpPr>
        <p:spPr/>
        <p:txBody>
          <a:bodyPr/>
          <a:lstStyle/>
          <a:p>
            <a:r>
              <a:rPr lang="fr-FR" dirty="0"/>
              <a:t>                                 </a:t>
            </a:r>
            <a:r>
              <a:rPr lang="fr-FR" sz="3200" b="1" dirty="0">
                <a:solidFill>
                  <a:srgbClr val="C00000"/>
                </a:solidFill>
              </a:rPr>
              <a:t>Ordre du jour</a:t>
            </a:r>
          </a:p>
        </p:txBody>
      </p:sp>
      <p:sp>
        <p:nvSpPr>
          <p:cNvPr id="3" name="Espace réservé du contenu 2">
            <a:extLst>
              <a:ext uri="{FF2B5EF4-FFF2-40B4-BE49-F238E27FC236}">
                <a16:creationId xmlns:a16="http://schemas.microsoft.com/office/drawing/2014/main" id="{1E47B137-D139-2B1B-21D7-68252585FFFE}"/>
              </a:ext>
            </a:extLst>
          </p:cNvPr>
          <p:cNvSpPr>
            <a:spLocks noGrp="1"/>
          </p:cNvSpPr>
          <p:nvPr>
            <p:ph idx="1"/>
          </p:nvPr>
        </p:nvSpPr>
        <p:spPr>
          <a:xfrm>
            <a:off x="838200" y="1825625"/>
            <a:ext cx="10515600" cy="4779456"/>
          </a:xfrm>
        </p:spPr>
        <p:txBody>
          <a:bodyPr>
            <a:normAutofit lnSpcReduction="10000"/>
          </a:bodyPr>
          <a:lstStyle/>
          <a:p>
            <a:pPr marL="0" indent="0">
              <a:buNone/>
            </a:pPr>
            <a:r>
              <a:rPr lang="fr-FR" dirty="0">
                <a:solidFill>
                  <a:srgbClr val="0070C0"/>
                </a:solidFill>
              </a:rPr>
              <a:t>I - La lutte contre le harcèlement en milieu scolaire : la situation actuelle du collège Léon Blum</a:t>
            </a:r>
          </a:p>
          <a:p>
            <a:pPr marL="0" indent="0">
              <a:buNone/>
            </a:pPr>
            <a:r>
              <a:rPr lang="fr-FR" dirty="0"/>
              <a:t>A- La labellisation</a:t>
            </a:r>
          </a:p>
          <a:p>
            <a:pPr marL="0" indent="0">
              <a:buNone/>
            </a:pPr>
            <a:r>
              <a:rPr lang="fr-FR" dirty="0"/>
              <a:t>B- Les référents Phare</a:t>
            </a:r>
          </a:p>
          <a:p>
            <a:pPr marL="0" indent="0">
              <a:buNone/>
            </a:pPr>
            <a:r>
              <a:rPr lang="fr-FR" dirty="0"/>
              <a:t>C- Les Ambassadeurs</a:t>
            </a:r>
          </a:p>
          <a:p>
            <a:pPr marL="0" indent="0">
              <a:buNone/>
            </a:pPr>
            <a:r>
              <a:rPr lang="fr-FR" dirty="0">
                <a:solidFill>
                  <a:srgbClr val="0070C0"/>
                </a:solidFill>
              </a:rPr>
              <a:t>II- Préparation de la semaine dédiée à la lutte contre le harcèlement en milieu scolaire</a:t>
            </a:r>
          </a:p>
          <a:p>
            <a:pPr marL="0" indent="0">
              <a:buNone/>
            </a:pPr>
            <a:r>
              <a:rPr lang="fr-FR" dirty="0"/>
              <a:t>A – Semaine dédiée à la lutte contre le harcèlement en milieu scolaire</a:t>
            </a:r>
          </a:p>
          <a:p>
            <a:pPr marL="0" indent="0">
              <a:buNone/>
            </a:pPr>
            <a:r>
              <a:rPr lang="fr-FR" dirty="0"/>
              <a:t>B – La journée nationale du 6 novembre 2025</a:t>
            </a:r>
          </a:p>
          <a:p>
            <a:pPr marL="0" indent="0">
              <a:buNone/>
            </a:pPr>
            <a:r>
              <a:rPr lang="fr-FR" dirty="0">
                <a:solidFill>
                  <a:srgbClr val="0070C0"/>
                </a:solidFill>
              </a:rPr>
              <a:t>III-Les actions à venir</a:t>
            </a:r>
          </a:p>
        </p:txBody>
      </p:sp>
    </p:spTree>
    <p:extLst>
      <p:ext uri="{BB962C8B-B14F-4D97-AF65-F5344CB8AC3E}">
        <p14:creationId xmlns:p14="http://schemas.microsoft.com/office/powerpoint/2010/main" val="3071358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81AAAF-F640-57B5-64C0-65296966726C}"/>
              </a:ext>
            </a:extLst>
          </p:cNvPr>
          <p:cNvSpPr>
            <a:spLocks noGrp="1"/>
          </p:cNvSpPr>
          <p:nvPr>
            <p:ph type="title"/>
          </p:nvPr>
        </p:nvSpPr>
        <p:spPr/>
        <p:txBody>
          <a:bodyPr>
            <a:normAutofit/>
          </a:bodyPr>
          <a:lstStyle/>
          <a:p>
            <a:r>
              <a:rPr lang="fr-FR" sz="3600" b="1" dirty="0">
                <a:solidFill>
                  <a:srgbClr val="0070C0"/>
                </a:solidFill>
              </a:rPr>
              <a:t>I - La lutte contre le harcèlement en milieu scolaire :</a:t>
            </a:r>
            <a:br>
              <a:rPr lang="fr-FR" sz="3600" b="1" dirty="0">
                <a:solidFill>
                  <a:srgbClr val="0070C0"/>
                </a:solidFill>
              </a:rPr>
            </a:br>
            <a:r>
              <a:rPr lang="fr-FR" sz="3600" b="1" dirty="0">
                <a:solidFill>
                  <a:srgbClr val="0070C0"/>
                </a:solidFill>
              </a:rPr>
              <a:t>la situation actuelle du collège Léon Blum</a:t>
            </a:r>
          </a:p>
        </p:txBody>
      </p:sp>
      <p:sp>
        <p:nvSpPr>
          <p:cNvPr id="3" name="Espace réservé du contenu 2">
            <a:extLst>
              <a:ext uri="{FF2B5EF4-FFF2-40B4-BE49-F238E27FC236}">
                <a16:creationId xmlns:a16="http://schemas.microsoft.com/office/drawing/2014/main" id="{27047123-C0C7-B30C-6FDE-FFB2C580B0B0}"/>
              </a:ext>
            </a:extLst>
          </p:cNvPr>
          <p:cNvSpPr>
            <a:spLocks noGrp="1"/>
          </p:cNvSpPr>
          <p:nvPr>
            <p:ph idx="1"/>
          </p:nvPr>
        </p:nvSpPr>
        <p:spPr/>
        <p:txBody>
          <a:bodyPr>
            <a:normAutofit fontScale="85000" lnSpcReduction="20000"/>
          </a:bodyPr>
          <a:lstStyle/>
          <a:p>
            <a:r>
              <a:rPr lang="fr-FR" b="1" dirty="0"/>
              <a:t>Présentation</a:t>
            </a:r>
          </a:p>
          <a:p>
            <a:r>
              <a:rPr lang="fr-FR" dirty="0"/>
              <a:t>La lutte contre le harcèlement en milieu scolaire est une obligation. Le programme Phare permet la prévention, le recensement des actions menées et un protocole de prise en charge des situations de harcèlement.</a:t>
            </a:r>
          </a:p>
          <a:p>
            <a:r>
              <a:rPr lang="fr-FR" dirty="0"/>
              <a:t>La lutte contre le harcèlement est inscrit dans le dispositif du CESCE dont l’axe principal est « L’amélioration du climat scolaire ».</a:t>
            </a:r>
          </a:p>
          <a:p>
            <a:r>
              <a:rPr lang="fr-FR" dirty="0"/>
              <a:t>D’une façon générale, la lutte contre le harcèlement en milieu scolaire s’inscrit dans la lutte contre la violence psychologique ou physique.</a:t>
            </a:r>
          </a:p>
          <a:p>
            <a:r>
              <a:rPr lang="fr-FR" b="1" dirty="0"/>
              <a:t>La situation actuelle au collège Léon Blum</a:t>
            </a:r>
          </a:p>
          <a:p>
            <a:pPr marL="0" indent="0">
              <a:buNone/>
            </a:pPr>
            <a:r>
              <a:rPr lang="fr-FR" b="1" dirty="0"/>
              <a:t>-&gt; </a:t>
            </a:r>
            <a:r>
              <a:rPr lang="fr-FR" b="1" u="sng" dirty="0">
                <a:solidFill>
                  <a:srgbClr val="00B050"/>
                </a:solidFill>
              </a:rPr>
              <a:t>Depuis deux ans : Phare-Des référents-Des ambassadeurs-Un protocole-Des actions de prévention- Une semaine dédiée et des actions lors de la journée nationale – Inscription au concours vidéo NHA – Concours interne d’affiches – Une rubrique sur l’ENT</a:t>
            </a:r>
          </a:p>
        </p:txBody>
      </p:sp>
    </p:spTree>
    <p:extLst>
      <p:ext uri="{BB962C8B-B14F-4D97-AF65-F5344CB8AC3E}">
        <p14:creationId xmlns:p14="http://schemas.microsoft.com/office/powerpoint/2010/main" val="504578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C30CA2-ED85-6E93-4B4A-EBCBC1D9797A}"/>
              </a:ext>
            </a:extLst>
          </p:cNvPr>
          <p:cNvSpPr>
            <a:spLocks noGrp="1"/>
          </p:cNvSpPr>
          <p:nvPr>
            <p:ph type="title"/>
          </p:nvPr>
        </p:nvSpPr>
        <p:spPr/>
        <p:txBody>
          <a:bodyPr/>
          <a:lstStyle/>
          <a:p>
            <a:r>
              <a:rPr lang="fr-FR" b="1" dirty="0" err="1">
                <a:solidFill>
                  <a:srgbClr val="0070C0"/>
                </a:solidFill>
              </a:rPr>
              <a:t>I-La</a:t>
            </a:r>
            <a:r>
              <a:rPr lang="fr-FR" b="1" dirty="0">
                <a:solidFill>
                  <a:srgbClr val="0070C0"/>
                </a:solidFill>
              </a:rPr>
              <a:t> lutte contre le harcèlement en milieu scolaire : La situation du collège Léon </a:t>
            </a:r>
            <a:r>
              <a:rPr lang="fr-FR" b="1" dirty="0" err="1">
                <a:solidFill>
                  <a:srgbClr val="0070C0"/>
                </a:solidFill>
              </a:rPr>
              <a:t>blum</a:t>
            </a:r>
            <a:endParaRPr lang="fr-FR" b="1" dirty="0">
              <a:solidFill>
                <a:srgbClr val="0070C0"/>
              </a:solidFill>
            </a:endParaRPr>
          </a:p>
        </p:txBody>
      </p:sp>
      <p:sp>
        <p:nvSpPr>
          <p:cNvPr id="3" name="Espace réservé du contenu 2">
            <a:extLst>
              <a:ext uri="{FF2B5EF4-FFF2-40B4-BE49-F238E27FC236}">
                <a16:creationId xmlns:a16="http://schemas.microsoft.com/office/drawing/2014/main" id="{3EFAE776-DE51-7D1E-3F86-D00FD2CBE16D}"/>
              </a:ext>
            </a:extLst>
          </p:cNvPr>
          <p:cNvSpPr>
            <a:spLocks noGrp="1"/>
          </p:cNvSpPr>
          <p:nvPr>
            <p:ph idx="1"/>
          </p:nvPr>
        </p:nvSpPr>
        <p:spPr/>
        <p:txBody>
          <a:bodyPr/>
          <a:lstStyle/>
          <a:p>
            <a:r>
              <a:rPr lang="fr-FR" b="1" dirty="0">
                <a:solidFill>
                  <a:srgbClr val="00B0F0"/>
                </a:solidFill>
              </a:rPr>
              <a:t>La labellisation</a:t>
            </a:r>
          </a:p>
          <a:p>
            <a:pPr marL="0" indent="0">
              <a:buNone/>
            </a:pPr>
            <a:r>
              <a:rPr lang="fr-FR" dirty="0"/>
              <a:t>Le label « Phare » «</a:t>
            </a:r>
            <a:r>
              <a:rPr lang="fr-FR" b="1" dirty="0"/>
              <a:t> en cours de labellisation </a:t>
            </a:r>
            <a:r>
              <a:rPr lang="fr-FR" dirty="0"/>
              <a:t>» est attribuée au collège Léon Blum pour l’année 2025-2026</a:t>
            </a:r>
          </a:p>
          <a:p>
            <a:pPr marL="0" indent="0">
              <a:buNone/>
            </a:pPr>
            <a:r>
              <a:rPr lang="fr-FR" dirty="0"/>
              <a:t>Le programme Phare se compose de trois niveaux:</a:t>
            </a:r>
          </a:p>
          <a:p>
            <a:pPr marL="0" indent="0">
              <a:buNone/>
            </a:pPr>
            <a:r>
              <a:rPr lang="fr-FR" dirty="0"/>
              <a:t>Niveau 1 : engagement</a:t>
            </a:r>
          </a:p>
          <a:p>
            <a:pPr marL="0" indent="0">
              <a:buNone/>
            </a:pPr>
            <a:r>
              <a:rPr lang="fr-FR" dirty="0"/>
              <a:t>Niveau 2 : Approfondissement</a:t>
            </a:r>
          </a:p>
          <a:p>
            <a:pPr marL="0" indent="0">
              <a:buNone/>
            </a:pPr>
            <a:r>
              <a:rPr lang="fr-FR" dirty="0"/>
              <a:t>Niveau 3 : expertise</a:t>
            </a:r>
          </a:p>
          <a:p>
            <a:pPr marL="0" indent="0">
              <a:buNone/>
            </a:pPr>
            <a:r>
              <a:rPr lang="fr-FR" dirty="0"/>
              <a:t>Tous les établissements doivent obligatoirement atteindre le niveau 1</a:t>
            </a:r>
          </a:p>
        </p:txBody>
      </p:sp>
    </p:spTree>
    <p:extLst>
      <p:ext uri="{BB962C8B-B14F-4D97-AF65-F5344CB8AC3E}">
        <p14:creationId xmlns:p14="http://schemas.microsoft.com/office/powerpoint/2010/main" val="1409769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C8E0D4-4D60-CCBF-1BE4-41F7A6DCEE05}"/>
              </a:ext>
            </a:extLst>
          </p:cNvPr>
          <p:cNvSpPr>
            <a:spLocks noGrp="1"/>
          </p:cNvSpPr>
          <p:nvPr>
            <p:ph type="title"/>
          </p:nvPr>
        </p:nvSpPr>
        <p:spPr/>
        <p:txBody>
          <a:bodyPr/>
          <a:lstStyle/>
          <a:p>
            <a:r>
              <a:rPr lang="fr-FR" b="1" dirty="0" err="1">
                <a:solidFill>
                  <a:srgbClr val="0070C0"/>
                </a:solidFill>
              </a:rPr>
              <a:t>I-La</a:t>
            </a:r>
            <a:r>
              <a:rPr lang="fr-FR" b="1" dirty="0">
                <a:solidFill>
                  <a:srgbClr val="0070C0"/>
                </a:solidFill>
              </a:rPr>
              <a:t> lutte contre le harcèlement en milieu scolaire : la situation du collège Léon Blum</a:t>
            </a:r>
          </a:p>
        </p:txBody>
      </p:sp>
      <p:sp>
        <p:nvSpPr>
          <p:cNvPr id="3" name="Espace réservé du contenu 2">
            <a:extLst>
              <a:ext uri="{FF2B5EF4-FFF2-40B4-BE49-F238E27FC236}">
                <a16:creationId xmlns:a16="http://schemas.microsoft.com/office/drawing/2014/main" id="{55FAA4EF-BCC0-18F8-299B-46E32E0D282F}"/>
              </a:ext>
            </a:extLst>
          </p:cNvPr>
          <p:cNvSpPr>
            <a:spLocks noGrp="1"/>
          </p:cNvSpPr>
          <p:nvPr>
            <p:ph idx="1"/>
          </p:nvPr>
        </p:nvSpPr>
        <p:spPr/>
        <p:txBody>
          <a:bodyPr>
            <a:normAutofit fontScale="70000" lnSpcReduction="20000"/>
          </a:bodyPr>
          <a:lstStyle/>
          <a:p>
            <a:r>
              <a:rPr lang="fr-FR" b="1" dirty="0">
                <a:solidFill>
                  <a:srgbClr val="00B0F0"/>
                </a:solidFill>
              </a:rPr>
              <a:t>B- Les référents Phare</a:t>
            </a:r>
          </a:p>
          <a:p>
            <a:r>
              <a:rPr lang="fr-FR" b="1" dirty="0"/>
              <a:t>Renouvellement de l’équipe/ Il faut cinq membre</a:t>
            </a:r>
          </a:p>
          <a:p>
            <a:r>
              <a:rPr lang="fr-FR" dirty="0"/>
              <a:t>Mme Quintin, Mme </a:t>
            </a:r>
            <a:r>
              <a:rPr lang="fr-FR" dirty="0" err="1"/>
              <a:t>Wetewea</a:t>
            </a:r>
            <a:r>
              <a:rPr lang="fr-FR" dirty="0"/>
              <a:t>, Mme Dufour ne feront plus partie de l’équipe/ Mme </a:t>
            </a:r>
            <a:r>
              <a:rPr lang="fr-FR" dirty="0" err="1"/>
              <a:t>Fabroni</a:t>
            </a:r>
            <a:r>
              <a:rPr lang="fr-FR" dirty="0"/>
              <a:t> Mme </a:t>
            </a:r>
            <a:r>
              <a:rPr lang="fr-FR" dirty="0" err="1"/>
              <a:t>Loubes</a:t>
            </a:r>
            <a:r>
              <a:rPr lang="fr-FR" dirty="0"/>
              <a:t> restent référentes et je pilote le projet ( accompagnement des projets/ Inscription des actions sur la plateforme « Phare »)</a:t>
            </a:r>
          </a:p>
          <a:p>
            <a:r>
              <a:rPr lang="fr-FR" b="1" dirty="0"/>
              <a:t>Les nouveaux membres : </a:t>
            </a:r>
            <a:r>
              <a:rPr lang="fr-FR" b="1" dirty="0">
                <a:solidFill>
                  <a:srgbClr val="FFC000"/>
                </a:solidFill>
              </a:rPr>
              <a:t>Mme Di Marco- </a:t>
            </a:r>
            <a:r>
              <a:rPr lang="fr-FR" b="1" dirty="0" err="1">
                <a:solidFill>
                  <a:srgbClr val="FFC000"/>
                </a:solidFill>
              </a:rPr>
              <a:t>M.Benguettat</a:t>
            </a:r>
            <a:r>
              <a:rPr lang="fr-FR" b="1" dirty="0">
                <a:solidFill>
                  <a:srgbClr val="FFC000"/>
                </a:solidFill>
              </a:rPr>
              <a:t>- </a:t>
            </a:r>
            <a:r>
              <a:rPr lang="fr-FR" b="1" dirty="0" err="1">
                <a:solidFill>
                  <a:srgbClr val="FFC000"/>
                </a:solidFill>
              </a:rPr>
              <a:t>M.Covache</a:t>
            </a:r>
            <a:endParaRPr lang="fr-FR" b="1" dirty="0">
              <a:solidFill>
                <a:srgbClr val="FFC000"/>
              </a:solidFill>
            </a:endParaRPr>
          </a:p>
          <a:p>
            <a:r>
              <a:rPr lang="fr-FR" dirty="0"/>
              <a:t>L’équipe : Mme Di-Marco- Mme </a:t>
            </a:r>
            <a:r>
              <a:rPr lang="fr-FR" dirty="0" err="1"/>
              <a:t>Loubes</a:t>
            </a:r>
            <a:r>
              <a:rPr lang="fr-FR" dirty="0"/>
              <a:t>- </a:t>
            </a:r>
            <a:r>
              <a:rPr lang="fr-FR" dirty="0" err="1"/>
              <a:t>M.Covache</a:t>
            </a:r>
            <a:r>
              <a:rPr lang="fr-FR" dirty="0"/>
              <a:t>- Mme </a:t>
            </a:r>
            <a:r>
              <a:rPr lang="fr-FR" dirty="0" err="1"/>
              <a:t>Fabroni</a:t>
            </a:r>
            <a:endParaRPr lang="fr-FR" dirty="0"/>
          </a:p>
          <a:p>
            <a:r>
              <a:rPr lang="fr-FR" dirty="0" err="1"/>
              <a:t>M.Benguettat</a:t>
            </a:r>
            <a:r>
              <a:rPr lang="fr-FR" dirty="0"/>
              <a:t> Belkacem </a:t>
            </a:r>
          </a:p>
          <a:p>
            <a:r>
              <a:rPr lang="fr-FR" b="1" dirty="0"/>
              <a:t>Fonction de l’équipe : Appliquer la méthode Phare /Exemple/Appliquer le protocole. </a:t>
            </a:r>
          </a:p>
          <a:p>
            <a:r>
              <a:rPr lang="fr-FR" b="1" dirty="0">
                <a:solidFill>
                  <a:srgbClr val="C00000"/>
                </a:solidFill>
              </a:rPr>
              <a:t>Avant tout, ils recueillent les informations auprès des élèves et les personnels et sont un appui pour appréhender au mieux une situation complexe</a:t>
            </a:r>
          </a:p>
          <a:p>
            <a:r>
              <a:rPr lang="fr-FR" b="1" dirty="0"/>
              <a:t>L’enjeu principal est de prévenir toutes situations qui pourraient dégénérer en harcèlement</a:t>
            </a:r>
          </a:p>
        </p:txBody>
      </p:sp>
    </p:spTree>
    <p:extLst>
      <p:ext uri="{BB962C8B-B14F-4D97-AF65-F5344CB8AC3E}">
        <p14:creationId xmlns:p14="http://schemas.microsoft.com/office/powerpoint/2010/main" val="1222387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405FBA-64D6-1D05-8294-6442B9A12E35}"/>
              </a:ext>
            </a:extLst>
          </p:cNvPr>
          <p:cNvSpPr>
            <a:spLocks noGrp="1"/>
          </p:cNvSpPr>
          <p:nvPr>
            <p:ph type="title"/>
          </p:nvPr>
        </p:nvSpPr>
        <p:spPr/>
        <p:txBody>
          <a:bodyPr/>
          <a:lstStyle/>
          <a:p>
            <a:r>
              <a:rPr lang="fr-FR" b="1" dirty="0" err="1">
                <a:solidFill>
                  <a:srgbClr val="0070C0"/>
                </a:solidFill>
              </a:rPr>
              <a:t>I-La</a:t>
            </a:r>
            <a:r>
              <a:rPr lang="fr-FR" b="1" dirty="0">
                <a:solidFill>
                  <a:srgbClr val="0070C0"/>
                </a:solidFill>
              </a:rPr>
              <a:t> lutte contre le harcèlement en milieu scolaire : la situation du collège Léon Blum</a:t>
            </a:r>
          </a:p>
        </p:txBody>
      </p:sp>
      <p:sp>
        <p:nvSpPr>
          <p:cNvPr id="3" name="Espace réservé du contenu 2">
            <a:extLst>
              <a:ext uri="{FF2B5EF4-FFF2-40B4-BE49-F238E27FC236}">
                <a16:creationId xmlns:a16="http://schemas.microsoft.com/office/drawing/2014/main" id="{5253B20E-8E94-E57A-B2AF-463ED08FCE45}"/>
              </a:ext>
            </a:extLst>
          </p:cNvPr>
          <p:cNvSpPr>
            <a:spLocks noGrp="1"/>
          </p:cNvSpPr>
          <p:nvPr>
            <p:ph idx="1"/>
          </p:nvPr>
        </p:nvSpPr>
        <p:spPr>
          <a:xfrm>
            <a:off x="838200" y="1825624"/>
            <a:ext cx="10515600" cy="5032375"/>
          </a:xfrm>
        </p:spPr>
        <p:txBody>
          <a:bodyPr>
            <a:normAutofit fontScale="85000" lnSpcReduction="20000"/>
          </a:bodyPr>
          <a:lstStyle/>
          <a:p>
            <a:pPr marL="0" indent="0">
              <a:buNone/>
            </a:pPr>
            <a:r>
              <a:rPr lang="fr-FR" b="1" dirty="0">
                <a:solidFill>
                  <a:srgbClr val="FFC000"/>
                </a:solidFill>
              </a:rPr>
              <a:t>Rappel de la définition du « Harcèlement »</a:t>
            </a:r>
          </a:p>
          <a:p>
            <a:pPr marL="0" indent="0">
              <a:buNone/>
            </a:pPr>
            <a:r>
              <a:rPr lang="fr-FR" dirty="0"/>
              <a:t>Il ne faut pas confondre « dispute entre élèves » « mal être ponctuel » le terme harcèlement est employé parfois rapidement ce qui peut créer des confusions et aggraver une situation.</a:t>
            </a:r>
          </a:p>
          <a:p>
            <a:pPr marL="0" indent="0">
              <a:buNone/>
            </a:pPr>
            <a:r>
              <a:rPr lang="fr-FR" dirty="0"/>
              <a:t>Le harcèlement scolaire se définit comme </a:t>
            </a:r>
            <a:r>
              <a:rPr lang="fr-FR" b="1" dirty="0"/>
              <a:t>une violence répétée </a:t>
            </a:r>
            <a:r>
              <a:rPr lang="fr-FR" dirty="0"/>
              <a:t>de la part d’un ou plusieurs élèves à l’encontre d’un autre élève. Cette violence peut être verbale, physique</a:t>
            </a:r>
          </a:p>
          <a:p>
            <a:pPr marL="0" indent="0">
              <a:buNone/>
            </a:pPr>
            <a:r>
              <a:rPr lang="fr-FR" b="1" dirty="0">
                <a:solidFill>
                  <a:srgbClr val="00B0F0"/>
                </a:solidFill>
              </a:rPr>
              <a:t>C- les Ambassadeurs</a:t>
            </a:r>
          </a:p>
          <a:p>
            <a:pPr marL="0" indent="0">
              <a:buNone/>
            </a:pPr>
            <a:r>
              <a:rPr lang="fr-FR" dirty="0"/>
              <a:t>L’année dernière, des élèves volontaires ont fait partie des ambassadeurs</a:t>
            </a:r>
            <a:r>
              <a:rPr lang="fr-FR" b="1" dirty="0">
                <a:solidFill>
                  <a:srgbClr val="00B0F0"/>
                </a:solidFill>
              </a:rPr>
              <a:t>. </a:t>
            </a:r>
            <a:r>
              <a:rPr lang="fr-FR" b="1" dirty="0"/>
              <a:t>Nous devons améliorer leur formation et choisir d’autres élèves</a:t>
            </a:r>
            <a:r>
              <a:rPr lang="fr-FR" dirty="0"/>
              <a:t>. </a:t>
            </a:r>
            <a:r>
              <a:rPr lang="fr-FR" b="1" dirty="0">
                <a:solidFill>
                  <a:srgbClr val="FF0000"/>
                </a:solidFill>
              </a:rPr>
              <a:t>Ils ne remplacent pas les personnels</a:t>
            </a:r>
            <a:r>
              <a:rPr lang="fr-FR" dirty="0"/>
              <a:t>, ils nous informent de situations de harcèlement et participent aux actions de prévention. Il ne s’agit pas de les mettre en difficulté d’où l’intérêt de les « recruter avec précaution » et de veiller à  leur formation.</a:t>
            </a:r>
          </a:p>
          <a:p>
            <a:pPr marL="0" indent="0">
              <a:buNone/>
            </a:pPr>
            <a:endParaRPr lang="fr-FR" b="1" dirty="0">
              <a:solidFill>
                <a:srgbClr val="00B0F0"/>
              </a:solidFill>
            </a:endParaRPr>
          </a:p>
          <a:p>
            <a:pPr marL="0" indent="0">
              <a:buNone/>
            </a:pPr>
            <a:r>
              <a:rPr lang="fr-FR" b="1" dirty="0">
                <a:solidFill>
                  <a:srgbClr val="0070C0"/>
                </a:solidFill>
              </a:rPr>
              <a:t>Cf Dossier Plan de prévention</a:t>
            </a:r>
          </a:p>
        </p:txBody>
      </p:sp>
    </p:spTree>
    <p:extLst>
      <p:ext uri="{BB962C8B-B14F-4D97-AF65-F5344CB8AC3E}">
        <p14:creationId xmlns:p14="http://schemas.microsoft.com/office/powerpoint/2010/main" val="3330076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D381CF-6C45-033A-74AD-CE3F05048B53}"/>
              </a:ext>
            </a:extLst>
          </p:cNvPr>
          <p:cNvSpPr>
            <a:spLocks noGrp="1"/>
          </p:cNvSpPr>
          <p:nvPr>
            <p:ph type="title"/>
          </p:nvPr>
        </p:nvSpPr>
        <p:spPr/>
        <p:txBody>
          <a:bodyPr>
            <a:normAutofit fontScale="90000"/>
          </a:bodyPr>
          <a:lstStyle/>
          <a:p>
            <a:r>
              <a:rPr lang="fr-FR" b="1" dirty="0">
                <a:solidFill>
                  <a:srgbClr val="0070C0"/>
                </a:solidFill>
              </a:rPr>
              <a:t>II-Préparation de la semaine dédiée à la semaine de lutte contre le harcèlement en milieu scolaire </a:t>
            </a:r>
          </a:p>
        </p:txBody>
      </p:sp>
      <p:sp>
        <p:nvSpPr>
          <p:cNvPr id="3" name="Espace réservé du contenu 2">
            <a:extLst>
              <a:ext uri="{FF2B5EF4-FFF2-40B4-BE49-F238E27FC236}">
                <a16:creationId xmlns:a16="http://schemas.microsoft.com/office/drawing/2014/main" id="{71B61602-DD13-E88D-5B4D-EB153DE9ECB4}"/>
              </a:ext>
            </a:extLst>
          </p:cNvPr>
          <p:cNvSpPr>
            <a:spLocks noGrp="1"/>
          </p:cNvSpPr>
          <p:nvPr>
            <p:ph idx="1"/>
          </p:nvPr>
        </p:nvSpPr>
        <p:spPr/>
        <p:txBody>
          <a:bodyPr>
            <a:normAutofit fontScale="92500" lnSpcReduction="10000"/>
          </a:bodyPr>
          <a:lstStyle/>
          <a:p>
            <a:pPr marL="0" indent="0">
              <a:buNone/>
            </a:pPr>
            <a:r>
              <a:rPr lang="fr-FR" b="1" dirty="0">
                <a:solidFill>
                  <a:srgbClr val="00B0F0"/>
                </a:solidFill>
              </a:rPr>
              <a:t> A- Semaine dédiée/ Semaine du 3 Novembre</a:t>
            </a:r>
          </a:p>
          <a:p>
            <a:pPr marL="0" indent="0">
              <a:buNone/>
            </a:pPr>
            <a:r>
              <a:rPr lang="fr-FR" b="1" dirty="0">
                <a:solidFill>
                  <a:srgbClr val="00B0F0"/>
                </a:solidFill>
              </a:rPr>
              <a:t>-</a:t>
            </a:r>
            <a:r>
              <a:rPr lang="fr-FR" dirty="0"/>
              <a:t>Heure de vie de classe</a:t>
            </a:r>
          </a:p>
          <a:p>
            <a:pPr marL="0" indent="0">
              <a:buNone/>
            </a:pPr>
            <a:r>
              <a:rPr lang="fr-FR" b="1" dirty="0">
                <a:solidFill>
                  <a:srgbClr val="7030A0"/>
                </a:solidFill>
              </a:rPr>
              <a:t>Actions de prévention dans certains cours- Intervenants / Dans le cadre du PLC Mairie</a:t>
            </a:r>
          </a:p>
          <a:p>
            <a:pPr marL="0" indent="0">
              <a:buNone/>
            </a:pPr>
            <a:endParaRPr lang="fr-FR" dirty="0"/>
          </a:p>
          <a:p>
            <a:pPr marL="0" indent="0">
              <a:buNone/>
            </a:pPr>
            <a:r>
              <a:rPr lang="fr-FR" b="1" dirty="0" err="1">
                <a:solidFill>
                  <a:srgbClr val="00B0F0"/>
                </a:solidFill>
              </a:rPr>
              <a:t>B-La</a:t>
            </a:r>
            <a:r>
              <a:rPr lang="fr-FR" b="1" dirty="0">
                <a:solidFill>
                  <a:srgbClr val="00B0F0"/>
                </a:solidFill>
              </a:rPr>
              <a:t> journée nationale du 6 novembre 2025</a:t>
            </a:r>
          </a:p>
          <a:p>
            <a:r>
              <a:rPr lang="fr-FR" dirty="0"/>
              <a:t>Tous les membres de la communauté scolaire porteront un ruban bleu le 6 novembre</a:t>
            </a:r>
          </a:p>
          <a:p>
            <a:r>
              <a:rPr lang="fr-FR" dirty="0"/>
              <a:t>Visionnage de la vidéo qui a remporté les concours NHA ( site « Non au Harcèlement)</a:t>
            </a:r>
          </a:p>
        </p:txBody>
      </p:sp>
    </p:spTree>
    <p:extLst>
      <p:ext uri="{BB962C8B-B14F-4D97-AF65-F5344CB8AC3E}">
        <p14:creationId xmlns:p14="http://schemas.microsoft.com/office/powerpoint/2010/main" val="2458664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BB3365-4680-6646-37E5-221EAC5A4647}"/>
              </a:ext>
            </a:extLst>
          </p:cNvPr>
          <p:cNvSpPr>
            <a:spLocks noGrp="1"/>
          </p:cNvSpPr>
          <p:nvPr>
            <p:ph type="title"/>
          </p:nvPr>
        </p:nvSpPr>
        <p:spPr/>
        <p:txBody>
          <a:bodyPr/>
          <a:lstStyle/>
          <a:p>
            <a:r>
              <a:rPr lang="fr-FR" dirty="0"/>
              <a:t>III- Les actions à venir</a:t>
            </a:r>
          </a:p>
        </p:txBody>
      </p:sp>
      <p:sp>
        <p:nvSpPr>
          <p:cNvPr id="3" name="Espace réservé du contenu 2">
            <a:extLst>
              <a:ext uri="{FF2B5EF4-FFF2-40B4-BE49-F238E27FC236}">
                <a16:creationId xmlns:a16="http://schemas.microsoft.com/office/drawing/2014/main" id="{E8F90811-F423-87BA-E60A-A1625AEF9040}"/>
              </a:ext>
            </a:extLst>
          </p:cNvPr>
          <p:cNvSpPr>
            <a:spLocks noGrp="1"/>
          </p:cNvSpPr>
          <p:nvPr>
            <p:ph idx="1"/>
          </p:nvPr>
        </p:nvSpPr>
        <p:spPr/>
        <p:txBody>
          <a:bodyPr/>
          <a:lstStyle/>
          <a:p>
            <a:pPr marL="0" indent="0">
              <a:buNone/>
            </a:pPr>
            <a:r>
              <a:rPr lang="fr-FR" b="1" dirty="0">
                <a:solidFill>
                  <a:srgbClr val="00B0F0"/>
                </a:solidFill>
              </a:rPr>
              <a:t>-Semaine de lutte contre le Harcèlement / Journée nationale</a:t>
            </a:r>
          </a:p>
          <a:p>
            <a:pPr marL="0" indent="0">
              <a:buNone/>
            </a:pPr>
            <a:r>
              <a:rPr lang="fr-FR" b="1" dirty="0">
                <a:solidFill>
                  <a:srgbClr val="00B0F0"/>
                </a:solidFill>
              </a:rPr>
              <a:t>-Formation des ambassadeurs</a:t>
            </a:r>
          </a:p>
          <a:p>
            <a:pPr marL="0" indent="0">
              <a:buNone/>
            </a:pPr>
            <a:r>
              <a:rPr lang="fr-FR" b="1" dirty="0">
                <a:solidFill>
                  <a:srgbClr val="00B0F0"/>
                </a:solidFill>
              </a:rPr>
              <a:t>-Concours « Non au harcèlement »</a:t>
            </a:r>
          </a:p>
          <a:p>
            <a:pPr marL="0" indent="0">
              <a:buNone/>
            </a:pPr>
            <a:r>
              <a:rPr lang="fr-FR" b="1" dirty="0">
                <a:solidFill>
                  <a:srgbClr val="00B0F0"/>
                </a:solidFill>
              </a:rPr>
              <a:t>-Projet de Mme Le </a:t>
            </a:r>
            <a:r>
              <a:rPr lang="fr-FR" b="1" dirty="0" err="1">
                <a:solidFill>
                  <a:srgbClr val="00B0F0"/>
                </a:solidFill>
              </a:rPr>
              <a:t>Bredonchel</a:t>
            </a:r>
            <a:endParaRPr lang="fr-FR" b="1" dirty="0">
              <a:solidFill>
                <a:srgbClr val="00B0F0"/>
              </a:solidFill>
            </a:endParaRPr>
          </a:p>
          <a:p>
            <a:pPr marL="0" indent="0">
              <a:buNone/>
            </a:pPr>
            <a:r>
              <a:rPr lang="fr-FR" b="1" dirty="0">
                <a:solidFill>
                  <a:srgbClr val="00B0F0"/>
                </a:solidFill>
              </a:rPr>
              <a:t>-Projet avec la classe de 405 – Mme </a:t>
            </a:r>
            <a:r>
              <a:rPr lang="fr-FR" b="1" dirty="0" err="1">
                <a:solidFill>
                  <a:srgbClr val="00B0F0"/>
                </a:solidFill>
              </a:rPr>
              <a:t>Tran</a:t>
            </a:r>
            <a:r>
              <a:rPr lang="fr-FR" b="1" dirty="0">
                <a:solidFill>
                  <a:srgbClr val="00B0F0"/>
                </a:solidFill>
              </a:rPr>
              <a:t> Van Chau – Un écrivain</a:t>
            </a:r>
          </a:p>
          <a:p>
            <a:pPr marL="0" indent="0">
              <a:buNone/>
            </a:pPr>
            <a:r>
              <a:rPr lang="fr-FR" b="1" dirty="0">
                <a:solidFill>
                  <a:srgbClr val="00B0F0"/>
                </a:solidFill>
              </a:rPr>
              <a:t>(Projet initié par Mme Di Marco) Etude d’un livre en lien avec le harcèlement.</a:t>
            </a:r>
          </a:p>
          <a:p>
            <a:pPr marL="0" indent="0">
              <a:buNone/>
            </a:pPr>
            <a:r>
              <a:rPr lang="fr-FR" b="1" dirty="0">
                <a:solidFill>
                  <a:srgbClr val="00B0F0"/>
                </a:solidFill>
              </a:rPr>
              <a:t>-Des jeux de société en lien avec la prévention ont été achetés par le Foyer</a:t>
            </a:r>
          </a:p>
        </p:txBody>
      </p:sp>
    </p:spTree>
    <p:extLst>
      <p:ext uri="{BB962C8B-B14F-4D97-AF65-F5344CB8AC3E}">
        <p14:creationId xmlns:p14="http://schemas.microsoft.com/office/powerpoint/2010/main" val="3513054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2835E1-B89D-A13E-80E3-800C8ED00000}"/>
              </a:ext>
            </a:extLst>
          </p:cNvPr>
          <p:cNvSpPr>
            <a:spLocks noGrp="1"/>
          </p:cNvSpPr>
          <p:nvPr>
            <p:ph type="title"/>
          </p:nvPr>
        </p:nvSpPr>
        <p:spPr/>
        <p:txBody>
          <a:bodyPr>
            <a:normAutofit/>
          </a:bodyPr>
          <a:lstStyle/>
          <a:p>
            <a:r>
              <a:rPr lang="fr-FR" sz="4800" b="1" dirty="0">
                <a:solidFill>
                  <a:srgbClr val="C00000"/>
                </a:solidFill>
              </a:rPr>
              <a:t>Merci</a:t>
            </a:r>
          </a:p>
        </p:txBody>
      </p:sp>
      <p:sp>
        <p:nvSpPr>
          <p:cNvPr id="3" name="Espace réservé du contenu 2">
            <a:extLst>
              <a:ext uri="{FF2B5EF4-FFF2-40B4-BE49-F238E27FC236}">
                <a16:creationId xmlns:a16="http://schemas.microsoft.com/office/drawing/2014/main" id="{76E5B147-314C-8421-57A2-BDAC87033EAB}"/>
              </a:ext>
            </a:extLst>
          </p:cNvPr>
          <p:cNvSpPr>
            <a:spLocks noGrp="1"/>
          </p:cNvSpPr>
          <p:nvPr>
            <p:ph idx="1"/>
          </p:nvPr>
        </p:nvSpPr>
        <p:spPr/>
        <p:txBody>
          <a:bodyPr/>
          <a:lstStyle/>
          <a:p>
            <a:endParaRPr lang="fr-FR" dirty="0"/>
          </a:p>
        </p:txBody>
      </p:sp>
    </p:spTree>
    <p:extLst>
      <p:ext uri="{BB962C8B-B14F-4D97-AF65-F5344CB8AC3E}">
        <p14:creationId xmlns:p14="http://schemas.microsoft.com/office/powerpoint/2010/main" val="297230069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769</Words>
  <Application>Microsoft Office PowerPoint</Application>
  <PresentationFormat>Grand écran</PresentationFormat>
  <Paragraphs>62</Paragraphs>
  <Slides>9</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9</vt:i4>
      </vt:variant>
    </vt:vector>
  </HeadingPairs>
  <TitlesOfParts>
    <vt:vector size="13" baseType="lpstr">
      <vt:lpstr>Aptos</vt:lpstr>
      <vt:lpstr>Aptos Display</vt:lpstr>
      <vt:lpstr>Arial</vt:lpstr>
      <vt:lpstr>Thème Office</vt:lpstr>
      <vt:lpstr>Réunion de présentation</vt:lpstr>
      <vt:lpstr>                                 Ordre du jour</vt:lpstr>
      <vt:lpstr>I - La lutte contre le harcèlement en milieu scolaire : la situation actuelle du collège Léon Blum</vt:lpstr>
      <vt:lpstr>I-La lutte contre le harcèlement en milieu scolaire : La situation du collège Léon blum</vt:lpstr>
      <vt:lpstr>I-La lutte contre le harcèlement en milieu scolaire : la situation du collège Léon Blum</vt:lpstr>
      <vt:lpstr>I-La lutte contre le harcèlement en milieu scolaire : la situation du collège Léon Blum</vt:lpstr>
      <vt:lpstr>II-Préparation de la semaine dédiée à la semaine de lutte contre le harcèlement en milieu scolaire </vt:lpstr>
      <vt:lpstr>III- Les actions à venir</vt:lpstr>
      <vt:lpstr>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Magali Lateulade</dc:creator>
  <cp:lastModifiedBy>Magali Lateulade</cp:lastModifiedBy>
  <cp:revision>22</cp:revision>
  <dcterms:created xsi:type="dcterms:W3CDTF">2025-10-08T19:10:06Z</dcterms:created>
  <dcterms:modified xsi:type="dcterms:W3CDTF">2025-10-12T08:49:47Z</dcterms:modified>
</cp:coreProperties>
</file>